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tags/tag17.xml" ContentType="application/vnd.openxmlformats-officedocument.presentationml.tags+xml"/>
  <Override PartName="/ppt/notesSlides/notesSlide16.xml" ContentType="application/vnd.openxmlformats-officedocument.presentationml.notesSlide+xml"/>
  <Override PartName="/ppt/tags/tag18.xml" ContentType="application/vnd.openxmlformats-officedocument.presentationml.tags+xml"/>
  <Override PartName="/ppt/notesSlides/notesSlide17.xml" ContentType="application/vnd.openxmlformats-officedocument.presentationml.notesSlide+xml"/>
  <Override PartName="/ppt/tags/tag19.xml" ContentType="application/vnd.openxmlformats-officedocument.presentationml.tags+xml"/>
  <Override PartName="/ppt/notesSlides/notesSlide18.xml" ContentType="application/vnd.openxmlformats-officedocument.presentationml.notesSlide+xml"/>
  <Override PartName="/ppt/tags/tag20.xml" ContentType="application/vnd.openxmlformats-officedocument.presentationml.tags+xml"/>
  <Override PartName="/ppt/notesSlides/notesSlide19.xml" ContentType="application/vnd.openxmlformats-officedocument.presentationml.notesSlide+xml"/>
  <Override PartName="/ppt/tags/tag21.xml" ContentType="application/vnd.openxmlformats-officedocument.presentationml.tags+xml"/>
  <Override PartName="/ppt/notesSlides/notesSlide20.xml" ContentType="application/vnd.openxmlformats-officedocument.presentationml.notesSlide+xml"/>
  <Override PartName="/ppt/tags/tag22.xml" ContentType="application/vnd.openxmlformats-officedocument.presentationml.tags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6"/>
  </p:notesMasterIdLst>
  <p:sldIdLst>
    <p:sldId id="256" r:id="rId5"/>
    <p:sldId id="280" r:id="rId6"/>
    <p:sldId id="264" r:id="rId7"/>
    <p:sldId id="281" r:id="rId8"/>
    <p:sldId id="265" r:id="rId9"/>
    <p:sldId id="266" r:id="rId10"/>
    <p:sldId id="267" r:id="rId11"/>
    <p:sldId id="278" r:id="rId12"/>
    <p:sldId id="268" r:id="rId13"/>
    <p:sldId id="269" r:id="rId14"/>
    <p:sldId id="270" r:id="rId15"/>
    <p:sldId id="271" r:id="rId16"/>
    <p:sldId id="272" r:id="rId17"/>
    <p:sldId id="273" r:id="rId18"/>
    <p:sldId id="282" r:id="rId19"/>
    <p:sldId id="274" r:id="rId20"/>
    <p:sldId id="275" r:id="rId21"/>
    <p:sldId id="276" r:id="rId22"/>
    <p:sldId id="277" r:id="rId23"/>
    <p:sldId id="279" r:id="rId24"/>
    <p:sldId id="283" r:id="rId25"/>
  </p:sldIdLst>
  <p:sldSz cx="12192000" cy="6858000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0F117D-CB4E-4806-ABD1-E91483B5A7F6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5AF2F2-44E8-4136-B398-19AAB1EB791B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4290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14875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77868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126231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82586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67324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5765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900375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7354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585309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947202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66587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564200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857083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65431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0656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06959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69618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144346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99021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74140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0943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CCEA781D-6122-4F7C-B48C-3D792F43CA20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CCEA781D-6122-4F7C-B48C-3D792F43CA20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CEA781D-6122-4F7C-B48C-3D792F43CA20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hyperlink" Target="http://www.bcmath.ca/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13" Type="http://schemas.openxmlformats.org/officeDocument/2006/relationships/image" Target="../media/image56.wmf"/><Relationship Id="rId18" Type="http://schemas.openxmlformats.org/officeDocument/2006/relationships/oleObject" Target="../embeddings/oleObject58.bin"/><Relationship Id="rId3" Type="http://schemas.openxmlformats.org/officeDocument/2006/relationships/notesSlide" Target="../notesSlides/notesSlide10.xml"/><Relationship Id="rId21" Type="http://schemas.openxmlformats.org/officeDocument/2006/relationships/image" Target="../media/image60.wmf"/><Relationship Id="rId7" Type="http://schemas.openxmlformats.org/officeDocument/2006/relationships/image" Target="../media/image53.wmf"/><Relationship Id="rId12" Type="http://schemas.openxmlformats.org/officeDocument/2006/relationships/oleObject" Target="../embeddings/oleObject55.bin"/><Relationship Id="rId17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7.bin"/><Relationship Id="rId20" Type="http://schemas.openxmlformats.org/officeDocument/2006/relationships/oleObject" Target="../embeddings/oleObject59.bin"/><Relationship Id="rId1" Type="http://schemas.openxmlformats.org/officeDocument/2006/relationships/tags" Target="../tags/tag11.xml"/><Relationship Id="rId6" Type="http://schemas.openxmlformats.org/officeDocument/2006/relationships/oleObject" Target="../embeddings/oleObject52.bin"/><Relationship Id="rId11" Type="http://schemas.openxmlformats.org/officeDocument/2006/relationships/image" Target="../media/image55.wmf"/><Relationship Id="rId5" Type="http://schemas.openxmlformats.org/officeDocument/2006/relationships/image" Target="../media/image52.wmf"/><Relationship Id="rId15" Type="http://schemas.openxmlformats.org/officeDocument/2006/relationships/image" Target="../media/image57.wmf"/><Relationship Id="rId10" Type="http://schemas.openxmlformats.org/officeDocument/2006/relationships/oleObject" Target="../embeddings/oleObject54.bin"/><Relationship Id="rId19" Type="http://schemas.openxmlformats.org/officeDocument/2006/relationships/image" Target="../media/image59.wmf"/><Relationship Id="rId4" Type="http://schemas.openxmlformats.org/officeDocument/2006/relationships/oleObject" Target="../embeddings/oleObject51.bin"/><Relationship Id="rId9" Type="http://schemas.openxmlformats.org/officeDocument/2006/relationships/image" Target="../media/image54.wmf"/><Relationship Id="rId14" Type="http://schemas.openxmlformats.org/officeDocument/2006/relationships/oleObject" Target="../embeddings/oleObject56.bin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5.wmf"/><Relationship Id="rId18" Type="http://schemas.openxmlformats.org/officeDocument/2006/relationships/oleObject" Target="../embeddings/oleObject67.bin"/><Relationship Id="rId26" Type="http://schemas.openxmlformats.org/officeDocument/2006/relationships/oleObject" Target="../embeddings/oleObject71.bin"/><Relationship Id="rId39" Type="http://schemas.openxmlformats.org/officeDocument/2006/relationships/image" Target="../media/image78.wmf"/><Relationship Id="rId21" Type="http://schemas.openxmlformats.org/officeDocument/2006/relationships/image" Target="../media/image69.wmf"/><Relationship Id="rId34" Type="http://schemas.openxmlformats.org/officeDocument/2006/relationships/oleObject" Target="../embeddings/oleObject75.bin"/><Relationship Id="rId42" Type="http://schemas.openxmlformats.org/officeDocument/2006/relationships/oleObject" Target="../embeddings/oleObject79.bin"/><Relationship Id="rId7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6.bin"/><Relationship Id="rId29" Type="http://schemas.openxmlformats.org/officeDocument/2006/relationships/image" Target="../media/image73.wmf"/><Relationship Id="rId1" Type="http://schemas.openxmlformats.org/officeDocument/2006/relationships/tags" Target="../tags/tag12.xml"/><Relationship Id="rId6" Type="http://schemas.openxmlformats.org/officeDocument/2006/relationships/oleObject" Target="../embeddings/oleObject61.bin"/><Relationship Id="rId11" Type="http://schemas.openxmlformats.org/officeDocument/2006/relationships/image" Target="../media/image64.wmf"/><Relationship Id="rId24" Type="http://schemas.openxmlformats.org/officeDocument/2006/relationships/oleObject" Target="../embeddings/oleObject70.bin"/><Relationship Id="rId32" Type="http://schemas.openxmlformats.org/officeDocument/2006/relationships/oleObject" Target="../embeddings/oleObject74.bin"/><Relationship Id="rId37" Type="http://schemas.openxmlformats.org/officeDocument/2006/relationships/image" Target="../media/image77.wmf"/><Relationship Id="rId40" Type="http://schemas.openxmlformats.org/officeDocument/2006/relationships/oleObject" Target="../embeddings/oleObject78.bin"/><Relationship Id="rId45" Type="http://schemas.openxmlformats.org/officeDocument/2006/relationships/image" Target="../media/image81.wmf"/><Relationship Id="rId5" Type="http://schemas.openxmlformats.org/officeDocument/2006/relationships/image" Target="../media/image61.wmf"/><Relationship Id="rId15" Type="http://schemas.openxmlformats.org/officeDocument/2006/relationships/image" Target="../media/image66.wmf"/><Relationship Id="rId23" Type="http://schemas.openxmlformats.org/officeDocument/2006/relationships/image" Target="../media/image70.wmf"/><Relationship Id="rId28" Type="http://schemas.openxmlformats.org/officeDocument/2006/relationships/oleObject" Target="../embeddings/oleObject72.bin"/><Relationship Id="rId36" Type="http://schemas.openxmlformats.org/officeDocument/2006/relationships/oleObject" Target="../embeddings/oleObject76.bin"/><Relationship Id="rId10" Type="http://schemas.openxmlformats.org/officeDocument/2006/relationships/oleObject" Target="../embeddings/oleObject63.bin"/><Relationship Id="rId19" Type="http://schemas.openxmlformats.org/officeDocument/2006/relationships/image" Target="../media/image68.wmf"/><Relationship Id="rId31" Type="http://schemas.openxmlformats.org/officeDocument/2006/relationships/image" Target="../media/image74.wmf"/><Relationship Id="rId44" Type="http://schemas.openxmlformats.org/officeDocument/2006/relationships/oleObject" Target="../embeddings/oleObject80.bin"/><Relationship Id="rId4" Type="http://schemas.openxmlformats.org/officeDocument/2006/relationships/oleObject" Target="../embeddings/oleObject60.bin"/><Relationship Id="rId9" Type="http://schemas.openxmlformats.org/officeDocument/2006/relationships/image" Target="../media/image63.wmf"/><Relationship Id="rId14" Type="http://schemas.openxmlformats.org/officeDocument/2006/relationships/oleObject" Target="../embeddings/oleObject65.bin"/><Relationship Id="rId22" Type="http://schemas.openxmlformats.org/officeDocument/2006/relationships/oleObject" Target="../embeddings/oleObject69.bin"/><Relationship Id="rId27" Type="http://schemas.openxmlformats.org/officeDocument/2006/relationships/image" Target="../media/image72.wmf"/><Relationship Id="rId30" Type="http://schemas.openxmlformats.org/officeDocument/2006/relationships/oleObject" Target="../embeddings/oleObject73.bin"/><Relationship Id="rId35" Type="http://schemas.openxmlformats.org/officeDocument/2006/relationships/image" Target="../media/image76.wmf"/><Relationship Id="rId43" Type="http://schemas.openxmlformats.org/officeDocument/2006/relationships/image" Target="../media/image80.wmf"/><Relationship Id="rId8" Type="http://schemas.openxmlformats.org/officeDocument/2006/relationships/oleObject" Target="../embeddings/oleObject62.bin"/><Relationship Id="rId3" Type="http://schemas.openxmlformats.org/officeDocument/2006/relationships/notesSlide" Target="../notesSlides/notesSlide11.xml"/><Relationship Id="rId12" Type="http://schemas.openxmlformats.org/officeDocument/2006/relationships/oleObject" Target="../embeddings/oleObject64.bin"/><Relationship Id="rId17" Type="http://schemas.openxmlformats.org/officeDocument/2006/relationships/image" Target="../media/image67.wmf"/><Relationship Id="rId25" Type="http://schemas.openxmlformats.org/officeDocument/2006/relationships/image" Target="../media/image71.wmf"/><Relationship Id="rId33" Type="http://schemas.openxmlformats.org/officeDocument/2006/relationships/image" Target="../media/image75.wmf"/><Relationship Id="rId38" Type="http://schemas.openxmlformats.org/officeDocument/2006/relationships/oleObject" Target="../embeddings/oleObject77.bin"/><Relationship Id="rId20" Type="http://schemas.openxmlformats.org/officeDocument/2006/relationships/oleObject" Target="../embeddings/oleObject68.bin"/><Relationship Id="rId41" Type="http://schemas.openxmlformats.org/officeDocument/2006/relationships/image" Target="../media/image7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3.bin"/><Relationship Id="rId13" Type="http://schemas.openxmlformats.org/officeDocument/2006/relationships/image" Target="../media/image86.wmf"/><Relationship Id="rId18" Type="http://schemas.openxmlformats.org/officeDocument/2006/relationships/oleObject" Target="../embeddings/oleObject88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83.wmf"/><Relationship Id="rId12" Type="http://schemas.openxmlformats.org/officeDocument/2006/relationships/oleObject" Target="../embeddings/oleObject85.bin"/><Relationship Id="rId17" Type="http://schemas.openxmlformats.org/officeDocument/2006/relationships/image" Target="../media/image8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7.bin"/><Relationship Id="rId1" Type="http://schemas.openxmlformats.org/officeDocument/2006/relationships/tags" Target="../tags/tag13.xml"/><Relationship Id="rId6" Type="http://schemas.openxmlformats.org/officeDocument/2006/relationships/oleObject" Target="../embeddings/oleObject82.bin"/><Relationship Id="rId11" Type="http://schemas.openxmlformats.org/officeDocument/2006/relationships/image" Target="../media/image85.wmf"/><Relationship Id="rId5" Type="http://schemas.openxmlformats.org/officeDocument/2006/relationships/image" Target="../media/image82.wmf"/><Relationship Id="rId15" Type="http://schemas.openxmlformats.org/officeDocument/2006/relationships/image" Target="../media/image87.wmf"/><Relationship Id="rId10" Type="http://schemas.openxmlformats.org/officeDocument/2006/relationships/oleObject" Target="../embeddings/oleObject84.bin"/><Relationship Id="rId19" Type="http://schemas.openxmlformats.org/officeDocument/2006/relationships/image" Target="../media/image89.wmf"/><Relationship Id="rId4" Type="http://schemas.openxmlformats.org/officeDocument/2006/relationships/oleObject" Target="../embeddings/oleObject81.bin"/><Relationship Id="rId9" Type="http://schemas.openxmlformats.org/officeDocument/2006/relationships/image" Target="../media/image84.wmf"/><Relationship Id="rId14" Type="http://schemas.openxmlformats.org/officeDocument/2006/relationships/oleObject" Target="../embeddings/oleObject86.bin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4.wmf"/><Relationship Id="rId18" Type="http://schemas.openxmlformats.org/officeDocument/2006/relationships/oleObject" Target="../embeddings/oleObject96.bin"/><Relationship Id="rId26" Type="http://schemas.openxmlformats.org/officeDocument/2006/relationships/oleObject" Target="../embeddings/oleObject100.bin"/><Relationship Id="rId3" Type="http://schemas.openxmlformats.org/officeDocument/2006/relationships/notesSlide" Target="../notesSlides/notesSlide13.xml"/><Relationship Id="rId21" Type="http://schemas.openxmlformats.org/officeDocument/2006/relationships/image" Target="../media/image98.wmf"/><Relationship Id="rId7" Type="http://schemas.openxmlformats.org/officeDocument/2006/relationships/image" Target="../media/image91.wmf"/><Relationship Id="rId12" Type="http://schemas.openxmlformats.org/officeDocument/2006/relationships/oleObject" Target="../embeddings/oleObject93.bin"/><Relationship Id="rId17" Type="http://schemas.openxmlformats.org/officeDocument/2006/relationships/image" Target="../media/image96.wmf"/><Relationship Id="rId25" Type="http://schemas.openxmlformats.org/officeDocument/2006/relationships/image" Target="../media/image100.wmf"/><Relationship Id="rId33" Type="http://schemas.openxmlformats.org/officeDocument/2006/relationships/image" Target="../media/image10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5.bin"/><Relationship Id="rId20" Type="http://schemas.openxmlformats.org/officeDocument/2006/relationships/oleObject" Target="../embeddings/oleObject97.bin"/><Relationship Id="rId29" Type="http://schemas.openxmlformats.org/officeDocument/2006/relationships/image" Target="../media/image102.wmf"/><Relationship Id="rId1" Type="http://schemas.openxmlformats.org/officeDocument/2006/relationships/tags" Target="../tags/tag14.xml"/><Relationship Id="rId6" Type="http://schemas.openxmlformats.org/officeDocument/2006/relationships/oleObject" Target="../embeddings/oleObject90.bin"/><Relationship Id="rId11" Type="http://schemas.openxmlformats.org/officeDocument/2006/relationships/image" Target="../media/image93.wmf"/><Relationship Id="rId24" Type="http://schemas.openxmlformats.org/officeDocument/2006/relationships/oleObject" Target="../embeddings/oleObject99.bin"/><Relationship Id="rId32" Type="http://schemas.openxmlformats.org/officeDocument/2006/relationships/oleObject" Target="../embeddings/oleObject103.bin"/><Relationship Id="rId5" Type="http://schemas.openxmlformats.org/officeDocument/2006/relationships/image" Target="../media/image90.wmf"/><Relationship Id="rId15" Type="http://schemas.openxmlformats.org/officeDocument/2006/relationships/image" Target="../media/image95.wmf"/><Relationship Id="rId23" Type="http://schemas.openxmlformats.org/officeDocument/2006/relationships/image" Target="../media/image99.wmf"/><Relationship Id="rId28" Type="http://schemas.openxmlformats.org/officeDocument/2006/relationships/oleObject" Target="../embeddings/oleObject101.bin"/><Relationship Id="rId10" Type="http://schemas.openxmlformats.org/officeDocument/2006/relationships/oleObject" Target="../embeddings/oleObject92.bin"/><Relationship Id="rId19" Type="http://schemas.openxmlformats.org/officeDocument/2006/relationships/image" Target="../media/image97.wmf"/><Relationship Id="rId31" Type="http://schemas.openxmlformats.org/officeDocument/2006/relationships/image" Target="../media/image103.wmf"/><Relationship Id="rId4" Type="http://schemas.openxmlformats.org/officeDocument/2006/relationships/oleObject" Target="../embeddings/oleObject89.bin"/><Relationship Id="rId9" Type="http://schemas.openxmlformats.org/officeDocument/2006/relationships/image" Target="../media/image92.wmf"/><Relationship Id="rId14" Type="http://schemas.openxmlformats.org/officeDocument/2006/relationships/oleObject" Target="../embeddings/oleObject94.bin"/><Relationship Id="rId22" Type="http://schemas.openxmlformats.org/officeDocument/2006/relationships/oleObject" Target="../embeddings/oleObject98.bin"/><Relationship Id="rId27" Type="http://schemas.openxmlformats.org/officeDocument/2006/relationships/image" Target="../media/image101.wmf"/><Relationship Id="rId30" Type="http://schemas.openxmlformats.org/officeDocument/2006/relationships/oleObject" Target="../embeddings/oleObject102.bin"/><Relationship Id="rId8" Type="http://schemas.openxmlformats.org/officeDocument/2006/relationships/oleObject" Target="../embeddings/oleObject9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6.bin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106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6" Type="http://schemas.openxmlformats.org/officeDocument/2006/relationships/oleObject" Target="../embeddings/oleObject105.bin"/><Relationship Id="rId5" Type="http://schemas.openxmlformats.org/officeDocument/2006/relationships/image" Target="../media/image105.wmf"/><Relationship Id="rId4" Type="http://schemas.openxmlformats.org/officeDocument/2006/relationships/oleObject" Target="../embeddings/oleObject104.bin"/><Relationship Id="rId9" Type="http://schemas.openxmlformats.org/officeDocument/2006/relationships/image" Target="../media/image107.wmf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1.wmf"/><Relationship Id="rId18" Type="http://schemas.openxmlformats.org/officeDocument/2006/relationships/oleObject" Target="../embeddings/oleObject114.bin"/><Relationship Id="rId26" Type="http://schemas.openxmlformats.org/officeDocument/2006/relationships/oleObject" Target="../embeddings/oleObject118.bin"/><Relationship Id="rId39" Type="http://schemas.openxmlformats.org/officeDocument/2006/relationships/image" Target="../media/image120.wmf"/><Relationship Id="rId21" Type="http://schemas.openxmlformats.org/officeDocument/2006/relationships/image" Target="../media/image115.wmf"/><Relationship Id="rId34" Type="http://schemas.openxmlformats.org/officeDocument/2006/relationships/oleObject" Target="../embeddings/oleObject122.bin"/><Relationship Id="rId42" Type="http://schemas.openxmlformats.org/officeDocument/2006/relationships/oleObject" Target="../embeddings/oleObject126.bin"/><Relationship Id="rId47" Type="http://schemas.openxmlformats.org/officeDocument/2006/relationships/image" Target="../media/image124.wmf"/><Relationship Id="rId7" Type="http://schemas.openxmlformats.org/officeDocument/2006/relationships/image" Target="../media/image8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3.bin"/><Relationship Id="rId29" Type="http://schemas.openxmlformats.org/officeDocument/2006/relationships/image" Target="../media/image86.wmf"/><Relationship Id="rId1" Type="http://schemas.openxmlformats.org/officeDocument/2006/relationships/tags" Target="../tags/tag17.xml"/><Relationship Id="rId6" Type="http://schemas.openxmlformats.org/officeDocument/2006/relationships/oleObject" Target="../embeddings/oleObject108.bin"/><Relationship Id="rId11" Type="http://schemas.openxmlformats.org/officeDocument/2006/relationships/image" Target="../media/image110.wmf"/><Relationship Id="rId24" Type="http://schemas.openxmlformats.org/officeDocument/2006/relationships/oleObject" Target="../embeddings/oleObject117.bin"/><Relationship Id="rId32" Type="http://schemas.openxmlformats.org/officeDocument/2006/relationships/oleObject" Target="../embeddings/oleObject121.bin"/><Relationship Id="rId37" Type="http://schemas.openxmlformats.org/officeDocument/2006/relationships/image" Target="../media/image119.wmf"/><Relationship Id="rId40" Type="http://schemas.openxmlformats.org/officeDocument/2006/relationships/oleObject" Target="../embeddings/oleObject125.bin"/><Relationship Id="rId45" Type="http://schemas.openxmlformats.org/officeDocument/2006/relationships/image" Target="../media/image123.wmf"/><Relationship Id="rId5" Type="http://schemas.openxmlformats.org/officeDocument/2006/relationships/image" Target="../media/image108.wmf"/><Relationship Id="rId15" Type="http://schemas.openxmlformats.org/officeDocument/2006/relationships/image" Target="../media/image112.wmf"/><Relationship Id="rId23" Type="http://schemas.openxmlformats.org/officeDocument/2006/relationships/image" Target="../media/image116.wmf"/><Relationship Id="rId28" Type="http://schemas.openxmlformats.org/officeDocument/2006/relationships/oleObject" Target="../embeddings/oleObject119.bin"/><Relationship Id="rId36" Type="http://schemas.openxmlformats.org/officeDocument/2006/relationships/oleObject" Target="../embeddings/oleObject123.bin"/><Relationship Id="rId10" Type="http://schemas.openxmlformats.org/officeDocument/2006/relationships/oleObject" Target="../embeddings/oleObject110.bin"/><Relationship Id="rId19" Type="http://schemas.openxmlformats.org/officeDocument/2006/relationships/image" Target="../media/image114.wmf"/><Relationship Id="rId31" Type="http://schemas.openxmlformats.org/officeDocument/2006/relationships/image" Target="../media/image87.wmf"/><Relationship Id="rId44" Type="http://schemas.openxmlformats.org/officeDocument/2006/relationships/oleObject" Target="../embeddings/oleObject127.bin"/><Relationship Id="rId4" Type="http://schemas.openxmlformats.org/officeDocument/2006/relationships/oleObject" Target="../embeddings/oleObject107.bin"/><Relationship Id="rId9" Type="http://schemas.openxmlformats.org/officeDocument/2006/relationships/image" Target="../media/image109.wmf"/><Relationship Id="rId14" Type="http://schemas.openxmlformats.org/officeDocument/2006/relationships/oleObject" Target="../embeddings/oleObject112.bin"/><Relationship Id="rId22" Type="http://schemas.openxmlformats.org/officeDocument/2006/relationships/oleObject" Target="../embeddings/oleObject116.bin"/><Relationship Id="rId27" Type="http://schemas.openxmlformats.org/officeDocument/2006/relationships/image" Target="../media/image118.wmf"/><Relationship Id="rId30" Type="http://schemas.openxmlformats.org/officeDocument/2006/relationships/oleObject" Target="../embeddings/oleObject120.bin"/><Relationship Id="rId35" Type="http://schemas.openxmlformats.org/officeDocument/2006/relationships/image" Target="../media/image89.wmf"/><Relationship Id="rId43" Type="http://schemas.openxmlformats.org/officeDocument/2006/relationships/image" Target="../media/image122.wmf"/><Relationship Id="rId8" Type="http://schemas.openxmlformats.org/officeDocument/2006/relationships/oleObject" Target="../embeddings/oleObject109.bin"/><Relationship Id="rId3" Type="http://schemas.openxmlformats.org/officeDocument/2006/relationships/notesSlide" Target="../notesSlides/notesSlide16.xml"/><Relationship Id="rId12" Type="http://schemas.openxmlformats.org/officeDocument/2006/relationships/oleObject" Target="../embeddings/oleObject111.bin"/><Relationship Id="rId17" Type="http://schemas.openxmlformats.org/officeDocument/2006/relationships/image" Target="../media/image113.wmf"/><Relationship Id="rId25" Type="http://schemas.openxmlformats.org/officeDocument/2006/relationships/image" Target="../media/image117.wmf"/><Relationship Id="rId33" Type="http://schemas.openxmlformats.org/officeDocument/2006/relationships/image" Target="../media/image88.wmf"/><Relationship Id="rId38" Type="http://schemas.openxmlformats.org/officeDocument/2006/relationships/oleObject" Target="../embeddings/oleObject124.bin"/><Relationship Id="rId46" Type="http://schemas.openxmlformats.org/officeDocument/2006/relationships/oleObject" Target="../embeddings/oleObject128.bin"/><Relationship Id="rId20" Type="http://schemas.openxmlformats.org/officeDocument/2006/relationships/oleObject" Target="../embeddings/oleObject115.bin"/><Relationship Id="rId41" Type="http://schemas.openxmlformats.org/officeDocument/2006/relationships/image" Target="../media/image121.wmf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9.wmf"/><Relationship Id="rId18" Type="http://schemas.openxmlformats.org/officeDocument/2006/relationships/oleObject" Target="../embeddings/oleObject136.bin"/><Relationship Id="rId26" Type="http://schemas.openxmlformats.org/officeDocument/2006/relationships/oleObject" Target="../embeddings/oleObject140.bin"/><Relationship Id="rId39" Type="http://schemas.openxmlformats.org/officeDocument/2006/relationships/image" Target="../media/image142.wmf"/><Relationship Id="rId21" Type="http://schemas.openxmlformats.org/officeDocument/2006/relationships/image" Target="../media/image133.wmf"/><Relationship Id="rId34" Type="http://schemas.openxmlformats.org/officeDocument/2006/relationships/oleObject" Target="../embeddings/oleObject144.bin"/><Relationship Id="rId42" Type="http://schemas.openxmlformats.org/officeDocument/2006/relationships/oleObject" Target="../embeddings/oleObject148.bin"/><Relationship Id="rId7" Type="http://schemas.openxmlformats.org/officeDocument/2006/relationships/image" Target="../media/image12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5.bin"/><Relationship Id="rId29" Type="http://schemas.openxmlformats.org/officeDocument/2006/relationships/image" Target="../media/image137.wmf"/><Relationship Id="rId1" Type="http://schemas.openxmlformats.org/officeDocument/2006/relationships/tags" Target="../tags/tag18.xml"/><Relationship Id="rId6" Type="http://schemas.openxmlformats.org/officeDocument/2006/relationships/oleObject" Target="../embeddings/oleObject130.bin"/><Relationship Id="rId11" Type="http://schemas.openxmlformats.org/officeDocument/2006/relationships/image" Target="../media/image128.wmf"/><Relationship Id="rId24" Type="http://schemas.openxmlformats.org/officeDocument/2006/relationships/oleObject" Target="../embeddings/oleObject139.bin"/><Relationship Id="rId32" Type="http://schemas.openxmlformats.org/officeDocument/2006/relationships/oleObject" Target="../embeddings/oleObject143.bin"/><Relationship Id="rId37" Type="http://schemas.openxmlformats.org/officeDocument/2006/relationships/image" Target="../media/image141.wmf"/><Relationship Id="rId40" Type="http://schemas.openxmlformats.org/officeDocument/2006/relationships/oleObject" Target="../embeddings/oleObject147.bin"/><Relationship Id="rId45" Type="http://schemas.openxmlformats.org/officeDocument/2006/relationships/image" Target="../media/image145.wmf"/><Relationship Id="rId5" Type="http://schemas.openxmlformats.org/officeDocument/2006/relationships/image" Target="../media/image125.wmf"/><Relationship Id="rId15" Type="http://schemas.openxmlformats.org/officeDocument/2006/relationships/image" Target="../media/image130.wmf"/><Relationship Id="rId23" Type="http://schemas.openxmlformats.org/officeDocument/2006/relationships/image" Target="../media/image134.wmf"/><Relationship Id="rId28" Type="http://schemas.openxmlformats.org/officeDocument/2006/relationships/oleObject" Target="../embeddings/oleObject141.bin"/><Relationship Id="rId36" Type="http://schemas.openxmlformats.org/officeDocument/2006/relationships/oleObject" Target="../embeddings/oleObject145.bin"/><Relationship Id="rId10" Type="http://schemas.openxmlformats.org/officeDocument/2006/relationships/oleObject" Target="../embeddings/oleObject132.bin"/><Relationship Id="rId19" Type="http://schemas.openxmlformats.org/officeDocument/2006/relationships/image" Target="../media/image132.wmf"/><Relationship Id="rId31" Type="http://schemas.openxmlformats.org/officeDocument/2006/relationships/image" Target="../media/image138.wmf"/><Relationship Id="rId44" Type="http://schemas.openxmlformats.org/officeDocument/2006/relationships/oleObject" Target="../embeddings/oleObject149.bin"/><Relationship Id="rId4" Type="http://schemas.openxmlformats.org/officeDocument/2006/relationships/oleObject" Target="../embeddings/oleObject129.bin"/><Relationship Id="rId9" Type="http://schemas.openxmlformats.org/officeDocument/2006/relationships/image" Target="../media/image127.wmf"/><Relationship Id="rId14" Type="http://schemas.openxmlformats.org/officeDocument/2006/relationships/oleObject" Target="../embeddings/oleObject134.bin"/><Relationship Id="rId22" Type="http://schemas.openxmlformats.org/officeDocument/2006/relationships/oleObject" Target="../embeddings/oleObject138.bin"/><Relationship Id="rId27" Type="http://schemas.openxmlformats.org/officeDocument/2006/relationships/image" Target="../media/image136.wmf"/><Relationship Id="rId30" Type="http://schemas.openxmlformats.org/officeDocument/2006/relationships/oleObject" Target="../embeddings/oleObject142.bin"/><Relationship Id="rId35" Type="http://schemas.openxmlformats.org/officeDocument/2006/relationships/image" Target="../media/image140.wmf"/><Relationship Id="rId43" Type="http://schemas.openxmlformats.org/officeDocument/2006/relationships/image" Target="../media/image144.wmf"/><Relationship Id="rId8" Type="http://schemas.openxmlformats.org/officeDocument/2006/relationships/oleObject" Target="../embeddings/oleObject131.bin"/><Relationship Id="rId3" Type="http://schemas.openxmlformats.org/officeDocument/2006/relationships/notesSlide" Target="../notesSlides/notesSlide17.xml"/><Relationship Id="rId12" Type="http://schemas.openxmlformats.org/officeDocument/2006/relationships/oleObject" Target="../embeddings/oleObject133.bin"/><Relationship Id="rId17" Type="http://schemas.openxmlformats.org/officeDocument/2006/relationships/image" Target="../media/image131.wmf"/><Relationship Id="rId25" Type="http://schemas.openxmlformats.org/officeDocument/2006/relationships/image" Target="../media/image135.wmf"/><Relationship Id="rId33" Type="http://schemas.openxmlformats.org/officeDocument/2006/relationships/image" Target="../media/image139.wmf"/><Relationship Id="rId38" Type="http://schemas.openxmlformats.org/officeDocument/2006/relationships/oleObject" Target="../embeddings/oleObject146.bin"/><Relationship Id="rId20" Type="http://schemas.openxmlformats.org/officeDocument/2006/relationships/oleObject" Target="../embeddings/oleObject137.bin"/><Relationship Id="rId41" Type="http://schemas.openxmlformats.org/officeDocument/2006/relationships/image" Target="../media/image143.wmf"/></Relationships>
</file>

<file path=ppt/slides/_rels/slide1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0.wmf"/><Relationship Id="rId18" Type="http://schemas.openxmlformats.org/officeDocument/2006/relationships/oleObject" Target="../embeddings/oleObject157.bin"/><Relationship Id="rId26" Type="http://schemas.openxmlformats.org/officeDocument/2006/relationships/oleObject" Target="../embeddings/oleObject161.bin"/><Relationship Id="rId39" Type="http://schemas.openxmlformats.org/officeDocument/2006/relationships/image" Target="../media/image162.wmf"/><Relationship Id="rId21" Type="http://schemas.openxmlformats.org/officeDocument/2006/relationships/image" Target="../media/image154.wmf"/><Relationship Id="rId34" Type="http://schemas.openxmlformats.org/officeDocument/2006/relationships/oleObject" Target="../embeddings/oleObject165.bin"/><Relationship Id="rId7" Type="http://schemas.openxmlformats.org/officeDocument/2006/relationships/image" Target="../media/image14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56.bin"/><Relationship Id="rId20" Type="http://schemas.openxmlformats.org/officeDocument/2006/relationships/oleObject" Target="../embeddings/oleObject158.bin"/><Relationship Id="rId29" Type="http://schemas.openxmlformats.org/officeDocument/2006/relationships/image" Target="../media/image158.wmf"/><Relationship Id="rId41" Type="http://schemas.openxmlformats.org/officeDocument/2006/relationships/image" Target="../media/image163.wmf"/><Relationship Id="rId1" Type="http://schemas.openxmlformats.org/officeDocument/2006/relationships/tags" Target="../tags/tag19.xml"/><Relationship Id="rId6" Type="http://schemas.openxmlformats.org/officeDocument/2006/relationships/oleObject" Target="../embeddings/oleObject151.bin"/><Relationship Id="rId11" Type="http://schemas.openxmlformats.org/officeDocument/2006/relationships/image" Target="../media/image149.wmf"/><Relationship Id="rId24" Type="http://schemas.openxmlformats.org/officeDocument/2006/relationships/oleObject" Target="../embeddings/oleObject160.bin"/><Relationship Id="rId32" Type="http://schemas.openxmlformats.org/officeDocument/2006/relationships/oleObject" Target="../embeddings/oleObject164.bin"/><Relationship Id="rId37" Type="http://schemas.openxmlformats.org/officeDocument/2006/relationships/image" Target="../media/image161.wmf"/><Relationship Id="rId40" Type="http://schemas.openxmlformats.org/officeDocument/2006/relationships/oleObject" Target="../embeddings/oleObject168.bin"/><Relationship Id="rId5" Type="http://schemas.openxmlformats.org/officeDocument/2006/relationships/image" Target="../media/image146.wmf"/><Relationship Id="rId15" Type="http://schemas.openxmlformats.org/officeDocument/2006/relationships/image" Target="../media/image151.wmf"/><Relationship Id="rId23" Type="http://schemas.openxmlformats.org/officeDocument/2006/relationships/image" Target="../media/image155.wmf"/><Relationship Id="rId28" Type="http://schemas.openxmlformats.org/officeDocument/2006/relationships/oleObject" Target="../embeddings/oleObject162.bin"/><Relationship Id="rId36" Type="http://schemas.openxmlformats.org/officeDocument/2006/relationships/oleObject" Target="../embeddings/oleObject166.bin"/><Relationship Id="rId10" Type="http://schemas.openxmlformats.org/officeDocument/2006/relationships/oleObject" Target="../embeddings/oleObject153.bin"/><Relationship Id="rId19" Type="http://schemas.openxmlformats.org/officeDocument/2006/relationships/image" Target="../media/image153.wmf"/><Relationship Id="rId31" Type="http://schemas.openxmlformats.org/officeDocument/2006/relationships/image" Target="../media/image88.wmf"/><Relationship Id="rId4" Type="http://schemas.openxmlformats.org/officeDocument/2006/relationships/oleObject" Target="../embeddings/oleObject150.bin"/><Relationship Id="rId9" Type="http://schemas.openxmlformats.org/officeDocument/2006/relationships/image" Target="../media/image148.wmf"/><Relationship Id="rId14" Type="http://schemas.openxmlformats.org/officeDocument/2006/relationships/oleObject" Target="../embeddings/oleObject155.bin"/><Relationship Id="rId22" Type="http://schemas.openxmlformats.org/officeDocument/2006/relationships/oleObject" Target="../embeddings/oleObject159.bin"/><Relationship Id="rId27" Type="http://schemas.openxmlformats.org/officeDocument/2006/relationships/image" Target="../media/image157.wmf"/><Relationship Id="rId30" Type="http://schemas.openxmlformats.org/officeDocument/2006/relationships/oleObject" Target="../embeddings/oleObject163.bin"/><Relationship Id="rId35" Type="http://schemas.openxmlformats.org/officeDocument/2006/relationships/image" Target="../media/image160.wmf"/><Relationship Id="rId8" Type="http://schemas.openxmlformats.org/officeDocument/2006/relationships/oleObject" Target="../embeddings/oleObject152.bin"/><Relationship Id="rId3" Type="http://schemas.openxmlformats.org/officeDocument/2006/relationships/notesSlide" Target="../notesSlides/notesSlide18.xml"/><Relationship Id="rId12" Type="http://schemas.openxmlformats.org/officeDocument/2006/relationships/oleObject" Target="../embeddings/oleObject154.bin"/><Relationship Id="rId17" Type="http://schemas.openxmlformats.org/officeDocument/2006/relationships/image" Target="../media/image152.wmf"/><Relationship Id="rId25" Type="http://schemas.openxmlformats.org/officeDocument/2006/relationships/image" Target="../media/image156.wmf"/><Relationship Id="rId33" Type="http://schemas.openxmlformats.org/officeDocument/2006/relationships/image" Target="../media/image159.wmf"/><Relationship Id="rId38" Type="http://schemas.openxmlformats.org/officeDocument/2006/relationships/oleObject" Target="../embeddings/oleObject167.bin"/></Relationships>
</file>

<file path=ppt/slides/_rels/slide1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68.wmf"/><Relationship Id="rId18" Type="http://schemas.openxmlformats.org/officeDocument/2006/relationships/oleObject" Target="../embeddings/oleObject176.bin"/><Relationship Id="rId26" Type="http://schemas.openxmlformats.org/officeDocument/2006/relationships/oleObject" Target="../embeddings/oleObject180.bin"/><Relationship Id="rId39" Type="http://schemas.openxmlformats.org/officeDocument/2006/relationships/image" Target="../media/image180.wmf"/><Relationship Id="rId21" Type="http://schemas.openxmlformats.org/officeDocument/2006/relationships/image" Target="../media/image172.wmf"/><Relationship Id="rId34" Type="http://schemas.openxmlformats.org/officeDocument/2006/relationships/oleObject" Target="../embeddings/oleObject184.bin"/><Relationship Id="rId42" Type="http://schemas.openxmlformats.org/officeDocument/2006/relationships/oleObject" Target="../embeddings/oleObject188.bin"/><Relationship Id="rId47" Type="http://schemas.openxmlformats.org/officeDocument/2006/relationships/image" Target="../media/image184.wmf"/><Relationship Id="rId7" Type="http://schemas.openxmlformats.org/officeDocument/2006/relationships/image" Target="../media/image16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75.bin"/><Relationship Id="rId29" Type="http://schemas.openxmlformats.org/officeDocument/2006/relationships/image" Target="../media/image176.wmf"/><Relationship Id="rId11" Type="http://schemas.openxmlformats.org/officeDocument/2006/relationships/image" Target="../media/image167.wmf"/><Relationship Id="rId24" Type="http://schemas.openxmlformats.org/officeDocument/2006/relationships/oleObject" Target="../embeddings/oleObject179.bin"/><Relationship Id="rId32" Type="http://schemas.openxmlformats.org/officeDocument/2006/relationships/oleObject" Target="../embeddings/oleObject183.bin"/><Relationship Id="rId37" Type="http://schemas.openxmlformats.org/officeDocument/2006/relationships/image" Target="../media/image179.wmf"/><Relationship Id="rId40" Type="http://schemas.openxmlformats.org/officeDocument/2006/relationships/oleObject" Target="../embeddings/oleObject187.bin"/><Relationship Id="rId45" Type="http://schemas.openxmlformats.org/officeDocument/2006/relationships/image" Target="../media/image183.wmf"/><Relationship Id="rId5" Type="http://schemas.openxmlformats.org/officeDocument/2006/relationships/image" Target="../media/image164.wmf"/><Relationship Id="rId15" Type="http://schemas.openxmlformats.org/officeDocument/2006/relationships/image" Target="../media/image169.wmf"/><Relationship Id="rId23" Type="http://schemas.openxmlformats.org/officeDocument/2006/relationships/image" Target="../media/image173.wmf"/><Relationship Id="rId28" Type="http://schemas.openxmlformats.org/officeDocument/2006/relationships/oleObject" Target="../embeddings/oleObject181.bin"/><Relationship Id="rId36" Type="http://schemas.openxmlformats.org/officeDocument/2006/relationships/oleObject" Target="../embeddings/oleObject185.bin"/><Relationship Id="rId49" Type="http://schemas.openxmlformats.org/officeDocument/2006/relationships/image" Target="../media/image185.wmf"/><Relationship Id="rId10" Type="http://schemas.openxmlformats.org/officeDocument/2006/relationships/oleObject" Target="../embeddings/oleObject172.bin"/><Relationship Id="rId19" Type="http://schemas.openxmlformats.org/officeDocument/2006/relationships/image" Target="../media/image171.wmf"/><Relationship Id="rId31" Type="http://schemas.openxmlformats.org/officeDocument/2006/relationships/image" Target="../media/image139.wmf"/><Relationship Id="rId44" Type="http://schemas.openxmlformats.org/officeDocument/2006/relationships/oleObject" Target="../embeddings/oleObject189.bin"/><Relationship Id="rId4" Type="http://schemas.openxmlformats.org/officeDocument/2006/relationships/oleObject" Target="../embeddings/oleObject169.bin"/><Relationship Id="rId9" Type="http://schemas.openxmlformats.org/officeDocument/2006/relationships/image" Target="../media/image166.wmf"/><Relationship Id="rId14" Type="http://schemas.openxmlformats.org/officeDocument/2006/relationships/oleObject" Target="../embeddings/oleObject174.bin"/><Relationship Id="rId22" Type="http://schemas.openxmlformats.org/officeDocument/2006/relationships/oleObject" Target="../embeddings/oleObject178.bin"/><Relationship Id="rId27" Type="http://schemas.openxmlformats.org/officeDocument/2006/relationships/image" Target="../media/image175.wmf"/><Relationship Id="rId30" Type="http://schemas.openxmlformats.org/officeDocument/2006/relationships/oleObject" Target="../embeddings/oleObject182.bin"/><Relationship Id="rId35" Type="http://schemas.openxmlformats.org/officeDocument/2006/relationships/image" Target="../media/image178.wmf"/><Relationship Id="rId43" Type="http://schemas.openxmlformats.org/officeDocument/2006/relationships/image" Target="../media/image182.wmf"/><Relationship Id="rId48" Type="http://schemas.openxmlformats.org/officeDocument/2006/relationships/oleObject" Target="../embeddings/oleObject191.bin"/><Relationship Id="rId8" Type="http://schemas.openxmlformats.org/officeDocument/2006/relationships/oleObject" Target="../embeddings/oleObject171.bin"/><Relationship Id="rId3" Type="http://schemas.openxmlformats.org/officeDocument/2006/relationships/notesSlide" Target="../notesSlides/notesSlide19.xml"/><Relationship Id="rId12" Type="http://schemas.openxmlformats.org/officeDocument/2006/relationships/oleObject" Target="../embeddings/oleObject173.bin"/><Relationship Id="rId17" Type="http://schemas.openxmlformats.org/officeDocument/2006/relationships/image" Target="../media/image170.wmf"/><Relationship Id="rId25" Type="http://schemas.openxmlformats.org/officeDocument/2006/relationships/image" Target="../media/image174.wmf"/><Relationship Id="rId33" Type="http://schemas.openxmlformats.org/officeDocument/2006/relationships/image" Target="../media/image177.wmf"/><Relationship Id="rId38" Type="http://schemas.openxmlformats.org/officeDocument/2006/relationships/oleObject" Target="../embeddings/oleObject186.bin"/><Relationship Id="rId46" Type="http://schemas.openxmlformats.org/officeDocument/2006/relationships/oleObject" Target="../embeddings/oleObject190.bin"/><Relationship Id="rId20" Type="http://schemas.openxmlformats.org/officeDocument/2006/relationships/oleObject" Target="../embeddings/oleObject177.bin"/><Relationship Id="rId41" Type="http://schemas.openxmlformats.org/officeDocument/2006/relationships/image" Target="../media/image181.wmf"/><Relationship Id="rId1" Type="http://schemas.openxmlformats.org/officeDocument/2006/relationships/tags" Target="../tags/tag20.xml"/><Relationship Id="rId6" Type="http://schemas.openxmlformats.org/officeDocument/2006/relationships/oleObject" Target="../embeddings/oleObject170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187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Relationship Id="rId6" Type="http://schemas.openxmlformats.org/officeDocument/2006/relationships/oleObject" Target="../embeddings/oleObject193.bin"/><Relationship Id="rId5" Type="http://schemas.openxmlformats.org/officeDocument/2006/relationships/image" Target="../media/image186.wmf"/><Relationship Id="rId4" Type="http://schemas.openxmlformats.org/officeDocument/2006/relationships/oleObject" Target="../embeddings/oleObject192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Relationship Id="rId4" Type="http://schemas.openxmlformats.org/officeDocument/2006/relationships/image" Target="../media/image188.png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.wmf"/><Relationship Id="rId18" Type="http://schemas.openxmlformats.org/officeDocument/2006/relationships/oleObject" Target="../embeddings/oleObject12.bin"/><Relationship Id="rId26" Type="http://schemas.openxmlformats.org/officeDocument/2006/relationships/oleObject" Target="../embeddings/oleObject16.bin"/><Relationship Id="rId21" Type="http://schemas.openxmlformats.org/officeDocument/2006/relationships/image" Target="../media/image14.wmf"/><Relationship Id="rId34" Type="http://schemas.openxmlformats.org/officeDocument/2006/relationships/oleObject" Target="../embeddings/oleObject20.bin"/><Relationship Id="rId7" Type="http://schemas.openxmlformats.org/officeDocument/2006/relationships/image" Target="../media/image8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2.wmf"/><Relationship Id="rId25" Type="http://schemas.openxmlformats.org/officeDocument/2006/relationships/image" Target="../media/image16.wmf"/><Relationship Id="rId33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.bin"/><Relationship Id="rId20" Type="http://schemas.openxmlformats.org/officeDocument/2006/relationships/oleObject" Target="../embeddings/oleObject13.bin"/><Relationship Id="rId29" Type="http://schemas.openxmlformats.org/officeDocument/2006/relationships/image" Target="../media/image18.wmf"/><Relationship Id="rId1" Type="http://schemas.openxmlformats.org/officeDocument/2006/relationships/tags" Target="../tags/tag4.x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9.wmf"/><Relationship Id="rId24" Type="http://schemas.openxmlformats.org/officeDocument/2006/relationships/oleObject" Target="../embeddings/oleObject15.bin"/><Relationship Id="rId32" Type="http://schemas.openxmlformats.org/officeDocument/2006/relationships/oleObject" Target="../embeddings/oleObject19.bin"/><Relationship Id="rId37" Type="http://schemas.openxmlformats.org/officeDocument/2006/relationships/image" Target="../media/image22.wmf"/><Relationship Id="rId5" Type="http://schemas.openxmlformats.org/officeDocument/2006/relationships/image" Target="../media/image7.wmf"/><Relationship Id="rId15" Type="http://schemas.openxmlformats.org/officeDocument/2006/relationships/image" Target="../media/image11.wmf"/><Relationship Id="rId23" Type="http://schemas.openxmlformats.org/officeDocument/2006/relationships/image" Target="../media/image15.wmf"/><Relationship Id="rId28" Type="http://schemas.openxmlformats.org/officeDocument/2006/relationships/oleObject" Target="../embeddings/oleObject17.bin"/><Relationship Id="rId36" Type="http://schemas.openxmlformats.org/officeDocument/2006/relationships/oleObject" Target="../embeddings/oleObject21.bin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3.wmf"/><Relationship Id="rId31" Type="http://schemas.openxmlformats.org/officeDocument/2006/relationships/image" Target="../media/image19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10.bin"/><Relationship Id="rId22" Type="http://schemas.openxmlformats.org/officeDocument/2006/relationships/oleObject" Target="../embeddings/oleObject14.bin"/><Relationship Id="rId27" Type="http://schemas.openxmlformats.org/officeDocument/2006/relationships/image" Target="../media/image17.wmf"/><Relationship Id="rId30" Type="http://schemas.openxmlformats.org/officeDocument/2006/relationships/oleObject" Target="../embeddings/oleObject18.bin"/><Relationship Id="rId35" Type="http://schemas.openxmlformats.org/officeDocument/2006/relationships/image" Target="../media/image21.wmf"/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30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29.bin"/><Relationship Id="rId17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1.bin"/><Relationship Id="rId1" Type="http://schemas.openxmlformats.org/officeDocument/2006/relationships/tags" Target="../tags/tag6.x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29.wmf"/><Relationship Id="rId5" Type="http://schemas.openxmlformats.org/officeDocument/2006/relationships/image" Target="../media/image23.wmf"/><Relationship Id="rId15" Type="http://schemas.openxmlformats.org/officeDocument/2006/relationships/image" Target="../media/image31.wmf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8.wmf"/><Relationship Id="rId14" Type="http://schemas.openxmlformats.org/officeDocument/2006/relationships/oleObject" Target="../embeddings/oleObject3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5.wmf"/><Relationship Id="rId18" Type="http://schemas.openxmlformats.org/officeDocument/2006/relationships/oleObject" Target="../embeddings/oleObject37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39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34.bin"/><Relationship Id="rId17" Type="http://schemas.openxmlformats.org/officeDocument/2006/relationships/image" Target="../media/image37.wmf"/><Relationship Id="rId25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6.bin"/><Relationship Id="rId20" Type="http://schemas.openxmlformats.org/officeDocument/2006/relationships/oleObject" Target="../embeddings/oleObject38.bin"/><Relationship Id="rId1" Type="http://schemas.openxmlformats.org/officeDocument/2006/relationships/tags" Target="../tags/tag7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34.wmf"/><Relationship Id="rId24" Type="http://schemas.openxmlformats.org/officeDocument/2006/relationships/oleObject" Target="../embeddings/oleObject40.bin"/><Relationship Id="rId5" Type="http://schemas.openxmlformats.org/officeDocument/2006/relationships/image" Target="../media/image24.wmf"/><Relationship Id="rId15" Type="http://schemas.openxmlformats.org/officeDocument/2006/relationships/image" Target="../media/image36.wmf"/><Relationship Id="rId23" Type="http://schemas.openxmlformats.org/officeDocument/2006/relationships/image" Target="../media/image40.wmf"/><Relationship Id="rId10" Type="http://schemas.openxmlformats.org/officeDocument/2006/relationships/oleObject" Target="../embeddings/oleObject33.bin"/><Relationship Id="rId19" Type="http://schemas.openxmlformats.org/officeDocument/2006/relationships/image" Target="../media/image38.wmf"/><Relationship Id="rId4" Type="http://schemas.openxmlformats.org/officeDocument/2006/relationships/oleObject" Target="../embeddings/oleObject23.bin"/><Relationship Id="rId9" Type="http://schemas.openxmlformats.org/officeDocument/2006/relationships/image" Target="../media/image33.wmf"/><Relationship Id="rId14" Type="http://schemas.openxmlformats.org/officeDocument/2006/relationships/oleObject" Target="../embeddings/oleObject35.bin"/><Relationship Id="rId22" Type="http://schemas.openxmlformats.org/officeDocument/2006/relationships/oleObject" Target="../embeddings/oleObject3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image" Target="../media/image45.wm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42.wmf"/><Relationship Id="rId12" Type="http://schemas.openxmlformats.org/officeDocument/2006/relationships/oleObject" Target="../embeddings/oleObject44.bin"/><Relationship Id="rId17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6.bin"/><Relationship Id="rId1" Type="http://schemas.openxmlformats.org/officeDocument/2006/relationships/tags" Target="../tags/tag8.x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44.wmf"/><Relationship Id="rId5" Type="http://schemas.openxmlformats.org/officeDocument/2006/relationships/image" Target="../media/image26.wmf"/><Relationship Id="rId15" Type="http://schemas.openxmlformats.org/officeDocument/2006/relationships/image" Target="../media/image46.wmf"/><Relationship Id="rId10" Type="http://schemas.openxmlformats.org/officeDocument/2006/relationships/oleObject" Target="../embeddings/oleObject43.bin"/><Relationship Id="rId4" Type="http://schemas.openxmlformats.org/officeDocument/2006/relationships/oleObject" Target="../embeddings/oleObject25.bin"/><Relationship Id="rId9" Type="http://schemas.openxmlformats.org/officeDocument/2006/relationships/image" Target="../media/image43.wmf"/><Relationship Id="rId14" Type="http://schemas.openxmlformats.org/officeDocument/2006/relationships/oleObject" Target="../embeddings/oleObject4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51.wmf"/><Relationship Id="rId5" Type="http://schemas.openxmlformats.org/officeDocument/2006/relationships/image" Target="../media/image48.wmf"/><Relationship Id="rId10" Type="http://schemas.openxmlformats.org/officeDocument/2006/relationships/oleObject" Target="../embeddings/oleObject50.bin"/><Relationship Id="rId4" Type="http://schemas.openxmlformats.org/officeDocument/2006/relationships/oleObject" Target="../embeddings/oleObject47.bin"/><Relationship Id="rId9" Type="http://schemas.openxmlformats.org/officeDocument/2006/relationships/image" Target="../media/image5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2232" y="3190822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en-CA"/>
              <a:t>Section 3.2 </a:t>
            </a:r>
            <a:br>
              <a:rPr lang="en-CA"/>
            </a:br>
            <a:r>
              <a:rPr lang="en-CA"/>
              <a:t>Factoring Polynomial Functions</a:t>
            </a:r>
            <a:br>
              <a:rPr lang="en-CA"/>
            </a:b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4"/>
              </a:rPr>
              <a:t>www.BCMath.ca</a:t>
            </a:r>
            <a:r>
              <a:rPr lang="en-US" sz="1000"/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4816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3512" y="188640"/>
            <a:ext cx="8568952" cy="41805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CA" sz="2400"/>
              <a:t>Practice: Find the roots and Equation:</a:t>
            </a:r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7472841"/>
              </p:ext>
            </p:extLst>
          </p:nvPr>
        </p:nvGraphicFramePr>
        <p:xfrm>
          <a:off x="3071664" y="4581525"/>
          <a:ext cx="3962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62160" imgH="457200" progId="Equation.DSMT4">
                  <p:embed/>
                </p:oleObj>
              </mc:Choice>
              <mc:Fallback>
                <p:oleObj name="Equation" r:id="rId4" imgW="3962160" imgH="457200" progId="Equation.DSMT4">
                  <p:embed/>
                  <p:pic>
                    <p:nvPicPr>
                      <p:cNvPr id="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664" y="4581525"/>
                        <a:ext cx="39624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396" name="Object 38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3859890"/>
              </p:ext>
            </p:extLst>
          </p:nvPr>
        </p:nvGraphicFramePr>
        <p:xfrm>
          <a:off x="4007769" y="3645024"/>
          <a:ext cx="631825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1640" imgH="507960" progId="Equation.DSMT4">
                  <p:embed/>
                </p:oleObj>
              </mc:Choice>
              <mc:Fallback>
                <p:oleObj name="Equation" r:id="rId6" imgW="431640" imgH="507960" progId="Equation.DSMT4">
                  <p:embed/>
                  <p:pic>
                    <p:nvPicPr>
                      <p:cNvPr id="43396" name="Object 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7769" y="3645024"/>
                        <a:ext cx="631825" cy="744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397" name="Object 38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3808222"/>
              </p:ext>
            </p:extLst>
          </p:nvPr>
        </p:nvGraphicFramePr>
        <p:xfrm>
          <a:off x="5106294" y="3429001"/>
          <a:ext cx="701675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57200" imgH="749160" progId="Equation.DSMT4">
                  <p:embed/>
                </p:oleObj>
              </mc:Choice>
              <mc:Fallback>
                <p:oleObj name="Equation" r:id="rId8" imgW="457200" imgH="749160" progId="Equation.DSMT4">
                  <p:embed/>
                  <p:pic>
                    <p:nvPicPr>
                      <p:cNvPr id="43397" name="Object 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6294" y="3429001"/>
                        <a:ext cx="701675" cy="1147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398" name="Object 39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6773508"/>
              </p:ext>
            </p:extLst>
          </p:nvPr>
        </p:nvGraphicFramePr>
        <p:xfrm>
          <a:off x="6205588" y="3429000"/>
          <a:ext cx="898525" cy="1179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71320" imgH="749160" progId="Equation.DSMT4">
                  <p:embed/>
                </p:oleObj>
              </mc:Choice>
              <mc:Fallback>
                <p:oleObj name="Equation" r:id="rId10" imgW="571320" imgH="749160" progId="Equation.DSMT4">
                  <p:embed/>
                  <p:pic>
                    <p:nvPicPr>
                      <p:cNvPr id="43398" name="Object 3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5588" y="3429000"/>
                        <a:ext cx="898525" cy="1179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TextBox 9"/>
          <p:cNvSpPr txBox="1">
            <a:spLocks noChangeArrowheads="1"/>
          </p:cNvSpPr>
          <p:nvPr/>
        </p:nvSpPr>
        <p:spPr bwMode="auto">
          <a:xfrm>
            <a:off x="1775520" y="3501009"/>
            <a:ext cx="30718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400">
                <a:latin typeface="+mj-lt"/>
              </a:rPr>
              <a:t>The roots are: </a:t>
            </a:r>
          </a:p>
        </p:txBody>
      </p:sp>
      <p:grpSp>
        <p:nvGrpSpPr>
          <p:cNvPr id="3" name="Group 133"/>
          <p:cNvGrpSpPr>
            <a:grpSpLocks noChangeAspect="1"/>
          </p:cNvGrpSpPr>
          <p:nvPr/>
        </p:nvGrpSpPr>
        <p:grpSpPr bwMode="auto">
          <a:xfrm>
            <a:off x="2999657" y="720256"/>
            <a:ext cx="3286125" cy="2665413"/>
            <a:chOff x="1125" y="2650"/>
            <a:chExt cx="2070" cy="1679"/>
          </a:xfrm>
        </p:grpSpPr>
        <p:sp>
          <p:nvSpPr>
            <p:cNvPr id="2062" name="AutoShape 132"/>
            <p:cNvSpPr>
              <a:spLocks noChangeAspect="1" noChangeArrowheads="1" noTextEdit="1"/>
            </p:cNvSpPr>
            <p:nvPr/>
          </p:nvSpPr>
          <p:spPr bwMode="auto">
            <a:xfrm>
              <a:off x="1125" y="2678"/>
              <a:ext cx="2070" cy="16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3" name="Rectangle 134"/>
            <p:cNvSpPr>
              <a:spLocks noChangeArrowheads="1"/>
            </p:cNvSpPr>
            <p:nvPr/>
          </p:nvSpPr>
          <p:spPr bwMode="auto">
            <a:xfrm>
              <a:off x="1127" y="2681"/>
              <a:ext cx="2066" cy="16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64" name="Line 135"/>
            <p:cNvSpPr>
              <a:spLocks noChangeShapeType="1"/>
            </p:cNvSpPr>
            <p:nvPr/>
          </p:nvSpPr>
          <p:spPr bwMode="auto">
            <a:xfrm flipV="1">
              <a:off x="1333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5" name="Line 136"/>
            <p:cNvSpPr>
              <a:spLocks noChangeShapeType="1"/>
            </p:cNvSpPr>
            <p:nvPr/>
          </p:nvSpPr>
          <p:spPr bwMode="auto">
            <a:xfrm flipV="1">
              <a:off x="1335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6" name="Line 137"/>
            <p:cNvSpPr>
              <a:spLocks noChangeShapeType="1"/>
            </p:cNvSpPr>
            <p:nvPr/>
          </p:nvSpPr>
          <p:spPr bwMode="auto">
            <a:xfrm flipV="1">
              <a:off x="1539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7" name="Line 138"/>
            <p:cNvSpPr>
              <a:spLocks noChangeShapeType="1"/>
            </p:cNvSpPr>
            <p:nvPr/>
          </p:nvSpPr>
          <p:spPr bwMode="auto">
            <a:xfrm flipV="1">
              <a:off x="1541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8" name="Line 139"/>
            <p:cNvSpPr>
              <a:spLocks noChangeShapeType="1"/>
            </p:cNvSpPr>
            <p:nvPr/>
          </p:nvSpPr>
          <p:spPr bwMode="auto">
            <a:xfrm flipV="1">
              <a:off x="1746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9" name="Line 140"/>
            <p:cNvSpPr>
              <a:spLocks noChangeShapeType="1"/>
            </p:cNvSpPr>
            <p:nvPr/>
          </p:nvSpPr>
          <p:spPr bwMode="auto">
            <a:xfrm flipV="1">
              <a:off x="1748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0" name="Line 141"/>
            <p:cNvSpPr>
              <a:spLocks noChangeShapeType="1"/>
            </p:cNvSpPr>
            <p:nvPr/>
          </p:nvSpPr>
          <p:spPr bwMode="auto">
            <a:xfrm flipV="1">
              <a:off x="2158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1" name="Line 142"/>
            <p:cNvSpPr>
              <a:spLocks noChangeShapeType="1"/>
            </p:cNvSpPr>
            <p:nvPr/>
          </p:nvSpPr>
          <p:spPr bwMode="auto">
            <a:xfrm flipV="1">
              <a:off x="2160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2" name="Line 143"/>
            <p:cNvSpPr>
              <a:spLocks noChangeShapeType="1"/>
            </p:cNvSpPr>
            <p:nvPr/>
          </p:nvSpPr>
          <p:spPr bwMode="auto">
            <a:xfrm flipV="1">
              <a:off x="2364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3" name="Line 144"/>
            <p:cNvSpPr>
              <a:spLocks noChangeShapeType="1"/>
            </p:cNvSpPr>
            <p:nvPr/>
          </p:nvSpPr>
          <p:spPr bwMode="auto">
            <a:xfrm flipV="1">
              <a:off x="2366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4" name="Line 145"/>
            <p:cNvSpPr>
              <a:spLocks noChangeShapeType="1"/>
            </p:cNvSpPr>
            <p:nvPr/>
          </p:nvSpPr>
          <p:spPr bwMode="auto">
            <a:xfrm flipV="1">
              <a:off x="2570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5" name="Line 146"/>
            <p:cNvSpPr>
              <a:spLocks noChangeShapeType="1"/>
            </p:cNvSpPr>
            <p:nvPr/>
          </p:nvSpPr>
          <p:spPr bwMode="auto">
            <a:xfrm flipV="1">
              <a:off x="2572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6" name="Line 147"/>
            <p:cNvSpPr>
              <a:spLocks noChangeShapeType="1"/>
            </p:cNvSpPr>
            <p:nvPr/>
          </p:nvSpPr>
          <p:spPr bwMode="auto">
            <a:xfrm flipV="1">
              <a:off x="2777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7" name="Line 148"/>
            <p:cNvSpPr>
              <a:spLocks noChangeShapeType="1"/>
            </p:cNvSpPr>
            <p:nvPr/>
          </p:nvSpPr>
          <p:spPr bwMode="auto">
            <a:xfrm flipV="1">
              <a:off x="2779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8" name="Line 149"/>
            <p:cNvSpPr>
              <a:spLocks noChangeShapeType="1"/>
            </p:cNvSpPr>
            <p:nvPr/>
          </p:nvSpPr>
          <p:spPr bwMode="auto">
            <a:xfrm flipV="1">
              <a:off x="2983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9" name="Line 150"/>
            <p:cNvSpPr>
              <a:spLocks noChangeShapeType="1"/>
            </p:cNvSpPr>
            <p:nvPr/>
          </p:nvSpPr>
          <p:spPr bwMode="auto">
            <a:xfrm flipV="1">
              <a:off x="2985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0" name="Line 151"/>
            <p:cNvSpPr>
              <a:spLocks noChangeShapeType="1"/>
            </p:cNvSpPr>
            <p:nvPr/>
          </p:nvSpPr>
          <p:spPr bwMode="auto">
            <a:xfrm>
              <a:off x="1129" y="4078"/>
              <a:ext cx="206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1" name="Line 152"/>
            <p:cNvSpPr>
              <a:spLocks noChangeShapeType="1"/>
            </p:cNvSpPr>
            <p:nvPr/>
          </p:nvSpPr>
          <p:spPr bwMode="auto">
            <a:xfrm>
              <a:off x="1129" y="4082"/>
              <a:ext cx="206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2" name="Line 153"/>
            <p:cNvSpPr>
              <a:spLocks noChangeShapeType="1"/>
            </p:cNvSpPr>
            <p:nvPr/>
          </p:nvSpPr>
          <p:spPr bwMode="auto">
            <a:xfrm>
              <a:off x="1129" y="3846"/>
              <a:ext cx="206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3" name="Line 154"/>
            <p:cNvSpPr>
              <a:spLocks noChangeShapeType="1"/>
            </p:cNvSpPr>
            <p:nvPr/>
          </p:nvSpPr>
          <p:spPr bwMode="auto">
            <a:xfrm>
              <a:off x="1129" y="3849"/>
              <a:ext cx="206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4" name="Line 155"/>
            <p:cNvSpPr>
              <a:spLocks noChangeShapeType="1"/>
            </p:cNvSpPr>
            <p:nvPr/>
          </p:nvSpPr>
          <p:spPr bwMode="auto">
            <a:xfrm>
              <a:off x="1129" y="3614"/>
              <a:ext cx="206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5" name="Line 156"/>
            <p:cNvSpPr>
              <a:spLocks noChangeShapeType="1"/>
            </p:cNvSpPr>
            <p:nvPr/>
          </p:nvSpPr>
          <p:spPr bwMode="auto">
            <a:xfrm>
              <a:off x="1129" y="3617"/>
              <a:ext cx="206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6" name="Line 157"/>
            <p:cNvSpPr>
              <a:spLocks noChangeShapeType="1"/>
            </p:cNvSpPr>
            <p:nvPr/>
          </p:nvSpPr>
          <p:spPr bwMode="auto">
            <a:xfrm>
              <a:off x="1129" y="3146"/>
              <a:ext cx="206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7" name="Line 158"/>
            <p:cNvSpPr>
              <a:spLocks noChangeShapeType="1"/>
            </p:cNvSpPr>
            <p:nvPr/>
          </p:nvSpPr>
          <p:spPr bwMode="auto">
            <a:xfrm>
              <a:off x="1129" y="3149"/>
              <a:ext cx="206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8" name="Line 159"/>
            <p:cNvSpPr>
              <a:spLocks noChangeShapeType="1"/>
            </p:cNvSpPr>
            <p:nvPr/>
          </p:nvSpPr>
          <p:spPr bwMode="auto">
            <a:xfrm>
              <a:off x="1129" y="2913"/>
              <a:ext cx="206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9" name="Line 160"/>
            <p:cNvSpPr>
              <a:spLocks noChangeShapeType="1"/>
            </p:cNvSpPr>
            <p:nvPr/>
          </p:nvSpPr>
          <p:spPr bwMode="auto">
            <a:xfrm>
              <a:off x="1129" y="2917"/>
              <a:ext cx="206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0" name="Line 161"/>
            <p:cNvSpPr>
              <a:spLocks noChangeShapeType="1"/>
            </p:cNvSpPr>
            <p:nvPr/>
          </p:nvSpPr>
          <p:spPr bwMode="auto">
            <a:xfrm>
              <a:off x="1129" y="3375"/>
              <a:ext cx="206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1" name="Line 162"/>
            <p:cNvSpPr>
              <a:spLocks noChangeShapeType="1"/>
            </p:cNvSpPr>
            <p:nvPr/>
          </p:nvSpPr>
          <p:spPr bwMode="auto">
            <a:xfrm>
              <a:off x="1129" y="3378"/>
              <a:ext cx="206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2" name="Line 163"/>
            <p:cNvSpPr>
              <a:spLocks noChangeShapeType="1"/>
            </p:cNvSpPr>
            <p:nvPr/>
          </p:nvSpPr>
          <p:spPr bwMode="auto">
            <a:xfrm>
              <a:off x="1129" y="3381"/>
              <a:ext cx="206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3" name="Line 164"/>
            <p:cNvSpPr>
              <a:spLocks noChangeShapeType="1"/>
            </p:cNvSpPr>
            <p:nvPr/>
          </p:nvSpPr>
          <p:spPr bwMode="auto">
            <a:xfrm>
              <a:off x="1129" y="3384"/>
              <a:ext cx="2064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4" name="Rectangle 165"/>
            <p:cNvSpPr>
              <a:spLocks noChangeArrowheads="1"/>
            </p:cNvSpPr>
            <p:nvPr/>
          </p:nvSpPr>
          <p:spPr bwMode="auto">
            <a:xfrm>
              <a:off x="3151" y="3284"/>
              <a:ext cx="25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095" name="Freeform 166"/>
            <p:cNvSpPr>
              <a:spLocks/>
            </p:cNvSpPr>
            <p:nvPr/>
          </p:nvSpPr>
          <p:spPr bwMode="auto">
            <a:xfrm>
              <a:off x="3171" y="3354"/>
              <a:ext cx="18" cy="55"/>
            </a:xfrm>
            <a:custGeom>
              <a:avLst/>
              <a:gdLst>
                <a:gd name="T0" fmla="*/ 0 w 18"/>
                <a:gd name="T1" fmla="*/ 0 h 55"/>
                <a:gd name="T2" fmla="*/ 18 w 18"/>
                <a:gd name="T3" fmla="*/ 27 h 55"/>
                <a:gd name="T4" fmla="*/ 0 w 18"/>
                <a:gd name="T5" fmla="*/ 55 h 55"/>
                <a:gd name="T6" fmla="*/ 0 w 18"/>
                <a:gd name="T7" fmla="*/ 0 h 5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"/>
                <a:gd name="T13" fmla="*/ 0 h 55"/>
                <a:gd name="T14" fmla="*/ 18 w 18"/>
                <a:gd name="T15" fmla="*/ 55 h 5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" h="55">
                  <a:moveTo>
                    <a:pt x="0" y="0"/>
                  </a:moveTo>
                  <a:lnTo>
                    <a:pt x="18" y="27"/>
                  </a:lnTo>
                  <a:lnTo>
                    <a:pt x="0" y="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96" name="Line 167"/>
            <p:cNvSpPr>
              <a:spLocks noChangeShapeType="1"/>
            </p:cNvSpPr>
            <p:nvPr/>
          </p:nvSpPr>
          <p:spPr bwMode="auto">
            <a:xfrm flipV="1">
              <a:off x="1950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7" name="Line 168"/>
            <p:cNvSpPr>
              <a:spLocks noChangeShapeType="1"/>
            </p:cNvSpPr>
            <p:nvPr/>
          </p:nvSpPr>
          <p:spPr bwMode="auto">
            <a:xfrm flipV="1">
              <a:off x="1952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8" name="Line 169"/>
            <p:cNvSpPr>
              <a:spLocks noChangeShapeType="1"/>
            </p:cNvSpPr>
            <p:nvPr/>
          </p:nvSpPr>
          <p:spPr bwMode="auto">
            <a:xfrm flipV="1">
              <a:off x="1954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9" name="Line 170"/>
            <p:cNvSpPr>
              <a:spLocks noChangeShapeType="1"/>
            </p:cNvSpPr>
            <p:nvPr/>
          </p:nvSpPr>
          <p:spPr bwMode="auto">
            <a:xfrm flipV="1">
              <a:off x="1956" y="2681"/>
              <a:ext cx="1" cy="16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0" name="Rectangle 171"/>
            <p:cNvSpPr>
              <a:spLocks noChangeArrowheads="1"/>
            </p:cNvSpPr>
            <p:nvPr/>
          </p:nvSpPr>
          <p:spPr bwMode="auto">
            <a:xfrm>
              <a:off x="1978" y="2675"/>
              <a:ext cx="25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101" name="Freeform 172"/>
            <p:cNvSpPr>
              <a:spLocks/>
            </p:cNvSpPr>
            <p:nvPr/>
          </p:nvSpPr>
          <p:spPr bwMode="auto">
            <a:xfrm>
              <a:off x="1936" y="2684"/>
              <a:ext cx="36" cy="28"/>
            </a:xfrm>
            <a:custGeom>
              <a:avLst/>
              <a:gdLst>
                <a:gd name="T0" fmla="*/ 0 w 36"/>
                <a:gd name="T1" fmla="*/ 28 h 28"/>
                <a:gd name="T2" fmla="*/ 18 w 36"/>
                <a:gd name="T3" fmla="*/ 0 h 28"/>
                <a:gd name="T4" fmla="*/ 36 w 36"/>
                <a:gd name="T5" fmla="*/ 28 h 28"/>
                <a:gd name="T6" fmla="*/ 0 w 36"/>
                <a:gd name="T7" fmla="*/ 28 h 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6"/>
                <a:gd name="T13" fmla="*/ 0 h 28"/>
                <a:gd name="T14" fmla="*/ 36 w 36"/>
                <a:gd name="T15" fmla="*/ 28 h 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6" h="28">
                  <a:moveTo>
                    <a:pt x="0" y="28"/>
                  </a:moveTo>
                  <a:lnTo>
                    <a:pt x="18" y="0"/>
                  </a:lnTo>
                  <a:lnTo>
                    <a:pt x="36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2" name="Rectangle 173"/>
            <p:cNvSpPr>
              <a:spLocks noChangeArrowheads="1"/>
            </p:cNvSpPr>
            <p:nvPr/>
          </p:nvSpPr>
          <p:spPr bwMode="auto">
            <a:xfrm>
              <a:off x="1127" y="2681"/>
              <a:ext cx="2066" cy="16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3" name="Line 174"/>
            <p:cNvSpPr>
              <a:spLocks noChangeShapeType="1"/>
            </p:cNvSpPr>
            <p:nvPr/>
          </p:nvSpPr>
          <p:spPr bwMode="auto">
            <a:xfrm>
              <a:off x="1541" y="3366"/>
              <a:ext cx="1" cy="3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4" name="Rectangle 175"/>
            <p:cNvSpPr>
              <a:spLocks noChangeArrowheads="1"/>
            </p:cNvSpPr>
            <p:nvPr/>
          </p:nvSpPr>
          <p:spPr bwMode="auto">
            <a:xfrm>
              <a:off x="1521" y="3400"/>
              <a:ext cx="6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2105" name="Rectangle 176"/>
            <p:cNvSpPr>
              <a:spLocks noChangeArrowheads="1"/>
            </p:cNvSpPr>
            <p:nvPr/>
          </p:nvSpPr>
          <p:spPr bwMode="auto">
            <a:xfrm>
              <a:off x="1962" y="3400"/>
              <a:ext cx="34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106" name="Line 177"/>
            <p:cNvSpPr>
              <a:spLocks noChangeShapeType="1"/>
            </p:cNvSpPr>
            <p:nvPr/>
          </p:nvSpPr>
          <p:spPr bwMode="auto">
            <a:xfrm>
              <a:off x="2366" y="3366"/>
              <a:ext cx="1" cy="3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7" name="Rectangle 178"/>
            <p:cNvSpPr>
              <a:spLocks noChangeArrowheads="1"/>
            </p:cNvSpPr>
            <p:nvPr/>
          </p:nvSpPr>
          <p:spPr bwMode="auto">
            <a:xfrm>
              <a:off x="2368" y="3400"/>
              <a:ext cx="34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2108" name="Line 179"/>
            <p:cNvSpPr>
              <a:spLocks noChangeShapeType="1"/>
            </p:cNvSpPr>
            <p:nvPr/>
          </p:nvSpPr>
          <p:spPr bwMode="auto">
            <a:xfrm>
              <a:off x="2779" y="3366"/>
              <a:ext cx="1" cy="3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9" name="Rectangle 180"/>
            <p:cNvSpPr>
              <a:spLocks noChangeArrowheads="1"/>
            </p:cNvSpPr>
            <p:nvPr/>
          </p:nvSpPr>
          <p:spPr bwMode="auto">
            <a:xfrm>
              <a:off x="2781" y="3400"/>
              <a:ext cx="34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110" name="Rectangle 181"/>
            <p:cNvSpPr>
              <a:spLocks noChangeArrowheads="1"/>
            </p:cNvSpPr>
            <p:nvPr/>
          </p:nvSpPr>
          <p:spPr bwMode="auto">
            <a:xfrm>
              <a:off x="1901" y="4167"/>
              <a:ext cx="6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-7</a:t>
              </a:r>
              <a:endParaRPr lang="en-US"/>
            </a:p>
          </p:txBody>
        </p:sp>
        <p:sp>
          <p:nvSpPr>
            <p:cNvPr id="2111" name="Line 182"/>
            <p:cNvSpPr>
              <a:spLocks noChangeShapeType="1"/>
            </p:cNvSpPr>
            <p:nvPr/>
          </p:nvSpPr>
          <p:spPr bwMode="auto">
            <a:xfrm>
              <a:off x="1944" y="4198"/>
              <a:ext cx="2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2" name="Rectangle 183"/>
            <p:cNvSpPr>
              <a:spLocks noChangeArrowheads="1"/>
            </p:cNvSpPr>
            <p:nvPr/>
          </p:nvSpPr>
          <p:spPr bwMode="auto">
            <a:xfrm>
              <a:off x="1901" y="4051"/>
              <a:ext cx="6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2113" name="Line 184"/>
            <p:cNvSpPr>
              <a:spLocks noChangeShapeType="1"/>
            </p:cNvSpPr>
            <p:nvPr/>
          </p:nvSpPr>
          <p:spPr bwMode="auto">
            <a:xfrm>
              <a:off x="1944" y="4082"/>
              <a:ext cx="2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4" name="Rectangle 185"/>
            <p:cNvSpPr>
              <a:spLocks noChangeArrowheads="1"/>
            </p:cNvSpPr>
            <p:nvPr/>
          </p:nvSpPr>
          <p:spPr bwMode="auto">
            <a:xfrm>
              <a:off x="1901" y="3935"/>
              <a:ext cx="6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2115" name="Line 186"/>
            <p:cNvSpPr>
              <a:spLocks noChangeShapeType="1"/>
            </p:cNvSpPr>
            <p:nvPr/>
          </p:nvSpPr>
          <p:spPr bwMode="auto">
            <a:xfrm>
              <a:off x="1944" y="3965"/>
              <a:ext cx="2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6" name="Rectangle 187"/>
            <p:cNvSpPr>
              <a:spLocks noChangeArrowheads="1"/>
            </p:cNvSpPr>
            <p:nvPr/>
          </p:nvSpPr>
          <p:spPr bwMode="auto">
            <a:xfrm>
              <a:off x="1901" y="3819"/>
              <a:ext cx="6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2117" name="Line 188"/>
            <p:cNvSpPr>
              <a:spLocks noChangeShapeType="1"/>
            </p:cNvSpPr>
            <p:nvPr/>
          </p:nvSpPr>
          <p:spPr bwMode="auto">
            <a:xfrm>
              <a:off x="1944" y="3849"/>
              <a:ext cx="2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8" name="Rectangle 189"/>
            <p:cNvSpPr>
              <a:spLocks noChangeArrowheads="1"/>
            </p:cNvSpPr>
            <p:nvPr/>
          </p:nvSpPr>
          <p:spPr bwMode="auto">
            <a:xfrm>
              <a:off x="1901" y="3702"/>
              <a:ext cx="6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2119" name="Line 190"/>
            <p:cNvSpPr>
              <a:spLocks noChangeShapeType="1"/>
            </p:cNvSpPr>
            <p:nvPr/>
          </p:nvSpPr>
          <p:spPr bwMode="auto">
            <a:xfrm>
              <a:off x="1944" y="3733"/>
              <a:ext cx="2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0" name="Rectangle 191"/>
            <p:cNvSpPr>
              <a:spLocks noChangeArrowheads="1"/>
            </p:cNvSpPr>
            <p:nvPr/>
          </p:nvSpPr>
          <p:spPr bwMode="auto">
            <a:xfrm>
              <a:off x="1901" y="3586"/>
              <a:ext cx="6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121" name="Line 192"/>
            <p:cNvSpPr>
              <a:spLocks noChangeShapeType="1"/>
            </p:cNvSpPr>
            <p:nvPr/>
          </p:nvSpPr>
          <p:spPr bwMode="auto">
            <a:xfrm>
              <a:off x="1944" y="3617"/>
              <a:ext cx="2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2" name="Rectangle 193"/>
            <p:cNvSpPr>
              <a:spLocks noChangeArrowheads="1"/>
            </p:cNvSpPr>
            <p:nvPr/>
          </p:nvSpPr>
          <p:spPr bwMode="auto">
            <a:xfrm>
              <a:off x="1901" y="3467"/>
              <a:ext cx="6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2123" name="Line 194"/>
            <p:cNvSpPr>
              <a:spLocks noChangeShapeType="1"/>
            </p:cNvSpPr>
            <p:nvPr/>
          </p:nvSpPr>
          <p:spPr bwMode="auto">
            <a:xfrm>
              <a:off x="1944" y="3497"/>
              <a:ext cx="2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4" name="Rectangle 195"/>
            <p:cNvSpPr>
              <a:spLocks noChangeArrowheads="1"/>
            </p:cNvSpPr>
            <p:nvPr/>
          </p:nvSpPr>
          <p:spPr bwMode="auto">
            <a:xfrm>
              <a:off x="1921" y="3235"/>
              <a:ext cx="34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2125" name="Line 196"/>
            <p:cNvSpPr>
              <a:spLocks noChangeShapeType="1"/>
            </p:cNvSpPr>
            <p:nvPr/>
          </p:nvSpPr>
          <p:spPr bwMode="auto">
            <a:xfrm>
              <a:off x="1944" y="3265"/>
              <a:ext cx="2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6" name="Rectangle 197"/>
            <p:cNvSpPr>
              <a:spLocks noChangeArrowheads="1"/>
            </p:cNvSpPr>
            <p:nvPr/>
          </p:nvSpPr>
          <p:spPr bwMode="auto">
            <a:xfrm>
              <a:off x="1921" y="3118"/>
              <a:ext cx="34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127" name="Line 198"/>
            <p:cNvSpPr>
              <a:spLocks noChangeShapeType="1"/>
            </p:cNvSpPr>
            <p:nvPr/>
          </p:nvSpPr>
          <p:spPr bwMode="auto">
            <a:xfrm>
              <a:off x="1944" y="3149"/>
              <a:ext cx="2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8" name="Rectangle 199"/>
            <p:cNvSpPr>
              <a:spLocks noChangeArrowheads="1"/>
            </p:cNvSpPr>
            <p:nvPr/>
          </p:nvSpPr>
          <p:spPr bwMode="auto">
            <a:xfrm>
              <a:off x="1921" y="3002"/>
              <a:ext cx="34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2129" name="Line 200"/>
            <p:cNvSpPr>
              <a:spLocks noChangeShapeType="1"/>
            </p:cNvSpPr>
            <p:nvPr/>
          </p:nvSpPr>
          <p:spPr bwMode="auto">
            <a:xfrm>
              <a:off x="1944" y="3033"/>
              <a:ext cx="2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0" name="Rectangle 201"/>
            <p:cNvSpPr>
              <a:spLocks noChangeArrowheads="1"/>
            </p:cNvSpPr>
            <p:nvPr/>
          </p:nvSpPr>
          <p:spPr bwMode="auto">
            <a:xfrm>
              <a:off x="1921" y="2886"/>
              <a:ext cx="34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131" name="Line 202"/>
            <p:cNvSpPr>
              <a:spLocks noChangeShapeType="1"/>
            </p:cNvSpPr>
            <p:nvPr/>
          </p:nvSpPr>
          <p:spPr bwMode="auto">
            <a:xfrm>
              <a:off x="1944" y="2917"/>
              <a:ext cx="2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2" name="Rectangle 203"/>
            <p:cNvSpPr>
              <a:spLocks noChangeArrowheads="1"/>
            </p:cNvSpPr>
            <p:nvPr/>
          </p:nvSpPr>
          <p:spPr bwMode="auto">
            <a:xfrm>
              <a:off x="1921" y="2770"/>
              <a:ext cx="34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2133" name="Line 204"/>
            <p:cNvSpPr>
              <a:spLocks noChangeShapeType="1"/>
            </p:cNvSpPr>
            <p:nvPr/>
          </p:nvSpPr>
          <p:spPr bwMode="auto">
            <a:xfrm>
              <a:off x="1944" y="2800"/>
              <a:ext cx="2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4" name="Freeform 205"/>
            <p:cNvSpPr>
              <a:spLocks/>
            </p:cNvSpPr>
            <p:nvPr/>
          </p:nvSpPr>
          <p:spPr bwMode="auto">
            <a:xfrm>
              <a:off x="1651" y="4106"/>
              <a:ext cx="28" cy="223"/>
            </a:xfrm>
            <a:custGeom>
              <a:avLst/>
              <a:gdLst>
                <a:gd name="T0" fmla="*/ 112 w 14"/>
                <a:gd name="T1" fmla="*/ 0 h 73"/>
                <a:gd name="T2" fmla="*/ 96 w 14"/>
                <a:gd name="T3" fmla="*/ 290 h 73"/>
                <a:gd name="T4" fmla="*/ 80 w 14"/>
                <a:gd name="T5" fmla="*/ 568 h 73"/>
                <a:gd name="T6" fmla="*/ 64 w 14"/>
                <a:gd name="T7" fmla="*/ 886 h 73"/>
                <a:gd name="T8" fmla="*/ 48 w 14"/>
                <a:gd name="T9" fmla="*/ 1167 h 73"/>
                <a:gd name="T10" fmla="*/ 32 w 14"/>
                <a:gd name="T11" fmla="*/ 1485 h 73"/>
                <a:gd name="T12" fmla="*/ 16 w 14"/>
                <a:gd name="T13" fmla="*/ 1793 h 73"/>
                <a:gd name="T14" fmla="*/ 0 w 14"/>
                <a:gd name="T15" fmla="*/ 2080 h 7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4"/>
                <a:gd name="T25" fmla="*/ 0 h 73"/>
                <a:gd name="T26" fmla="*/ 14 w 14"/>
                <a:gd name="T27" fmla="*/ 73 h 7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4" h="73">
                  <a:moveTo>
                    <a:pt x="14" y="0"/>
                  </a:moveTo>
                  <a:lnTo>
                    <a:pt x="12" y="10"/>
                  </a:lnTo>
                  <a:lnTo>
                    <a:pt x="10" y="20"/>
                  </a:lnTo>
                  <a:lnTo>
                    <a:pt x="8" y="31"/>
                  </a:lnTo>
                  <a:lnTo>
                    <a:pt x="6" y="41"/>
                  </a:lnTo>
                  <a:lnTo>
                    <a:pt x="4" y="52"/>
                  </a:lnTo>
                  <a:lnTo>
                    <a:pt x="2" y="63"/>
                  </a:lnTo>
                  <a:lnTo>
                    <a:pt x="0" y="7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5" name="Freeform 206"/>
            <p:cNvSpPr>
              <a:spLocks/>
            </p:cNvSpPr>
            <p:nvPr/>
          </p:nvSpPr>
          <p:spPr bwMode="auto">
            <a:xfrm>
              <a:off x="1679" y="2650"/>
              <a:ext cx="1197" cy="1456"/>
            </a:xfrm>
            <a:custGeom>
              <a:avLst/>
              <a:gdLst>
                <a:gd name="T0" fmla="*/ 65 w 592"/>
                <a:gd name="T1" fmla="*/ 12538 h 476"/>
                <a:gd name="T2" fmla="*/ 148 w 592"/>
                <a:gd name="T3" fmla="*/ 11302 h 476"/>
                <a:gd name="T4" fmla="*/ 233 w 592"/>
                <a:gd name="T5" fmla="*/ 10189 h 476"/>
                <a:gd name="T6" fmla="*/ 315 w 592"/>
                <a:gd name="T7" fmla="*/ 9189 h 476"/>
                <a:gd name="T8" fmla="*/ 396 w 592"/>
                <a:gd name="T9" fmla="*/ 8299 h 476"/>
                <a:gd name="T10" fmla="*/ 479 w 592"/>
                <a:gd name="T11" fmla="*/ 7522 h 476"/>
                <a:gd name="T12" fmla="*/ 560 w 592"/>
                <a:gd name="T13" fmla="*/ 6840 h 476"/>
                <a:gd name="T14" fmla="*/ 645 w 592"/>
                <a:gd name="T15" fmla="*/ 6268 h 476"/>
                <a:gd name="T16" fmla="*/ 728 w 592"/>
                <a:gd name="T17" fmla="*/ 5812 h 476"/>
                <a:gd name="T18" fmla="*/ 809 w 592"/>
                <a:gd name="T19" fmla="*/ 5408 h 476"/>
                <a:gd name="T20" fmla="*/ 892 w 592"/>
                <a:gd name="T21" fmla="*/ 5090 h 476"/>
                <a:gd name="T22" fmla="*/ 977 w 592"/>
                <a:gd name="T23" fmla="*/ 4894 h 476"/>
                <a:gd name="T24" fmla="*/ 1060 w 592"/>
                <a:gd name="T25" fmla="*/ 4753 h 476"/>
                <a:gd name="T26" fmla="*/ 1140 w 592"/>
                <a:gd name="T27" fmla="*/ 4668 h 476"/>
                <a:gd name="T28" fmla="*/ 1223 w 592"/>
                <a:gd name="T29" fmla="*/ 4668 h 476"/>
                <a:gd name="T30" fmla="*/ 1304 w 592"/>
                <a:gd name="T31" fmla="*/ 4726 h 476"/>
                <a:gd name="T32" fmla="*/ 1389 w 592"/>
                <a:gd name="T33" fmla="*/ 4836 h 476"/>
                <a:gd name="T34" fmla="*/ 1472 w 592"/>
                <a:gd name="T35" fmla="*/ 4977 h 476"/>
                <a:gd name="T36" fmla="*/ 1553 w 592"/>
                <a:gd name="T37" fmla="*/ 5212 h 476"/>
                <a:gd name="T38" fmla="*/ 1636 w 592"/>
                <a:gd name="T39" fmla="*/ 5463 h 476"/>
                <a:gd name="T40" fmla="*/ 1721 w 592"/>
                <a:gd name="T41" fmla="*/ 5754 h 476"/>
                <a:gd name="T42" fmla="*/ 1804 w 592"/>
                <a:gd name="T43" fmla="*/ 6099 h 476"/>
                <a:gd name="T44" fmla="*/ 1884 w 592"/>
                <a:gd name="T45" fmla="*/ 6466 h 476"/>
                <a:gd name="T46" fmla="*/ 1967 w 592"/>
                <a:gd name="T47" fmla="*/ 6840 h 476"/>
                <a:gd name="T48" fmla="*/ 2048 w 592"/>
                <a:gd name="T49" fmla="*/ 7271 h 476"/>
                <a:gd name="T50" fmla="*/ 2133 w 592"/>
                <a:gd name="T51" fmla="*/ 7699 h 476"/>
                <a:gd name="T52" fmla="*/ 2216 w 592"/>
                <a:gd name="T53" fmla="*/ 8130 h 476"/>
                <a:gd name="T54" fmla="*/ 2297 w 592"/>
                <a:gd name="T55" fmla="*/ 8589 h 476"/>
                <a:gd name="T56" fmla="*/ 2380 w 592"/>
                <a:gd name="T57" fmla="*/ 9020 h 476"/>
                <a:gd name="T58" fmla="*/ 2465 w 592"/>
                <a:gd name="T59" fmla="*/ 9470 h 476"/>
                <a:gd name="T60" fmla="*/ 2548 w 592"/>
                <a:gd name="T61" fmla="*/ 9898 h 476"/>
                <a:gd name="T62" fmla="*/ 2629 w 592"/>
                <a:gd name="T63" fmla="*/ 10330 h 476"/>
                <a:gd name="T64" fmla="*/ 2711 w 592"/>
                <a:gd name="T65" fmla="*/ 10730 h 476"/>
                <a:gd name="T66" fmla="*/ 2792 w 592"/>
                <a:gd name="T67" fmla="*/ 11134 h 476"/>
                <a:gd name="T68" fmla="*/ 2877 w 592"/>
                <a:gd name="T69" fmla="*/ 11507 h 476"/>
                <a:gd name="T70" fmla="*/ 2960 w 592"/>
                <a:gd name="T71" fmla="*/ 11844 h 476"/>
                <a:gd name="T72" fmla="*/ 3041 w 592"/>
                <a:gd name="T73" fmla="*/ 12134 h 476"/>
                <a:gd name="T74" fmla="*/ 3124 w 592"/>
                <a:gd name="T75" fmla="*/ 12388 h 476"/>
                <a:gd name="T76" fmla="*/ 3209 w 592"/>
                <a:gd name="T77" fmla="*/ 12621 h 476"/>
                <a:gd name="T78" fmla="*/ 3292 w 592"/>
                <a:gd name="T79" fmla="*/ 12789 h 476"/>
                <a:gd name="T80" fmla="*/ 3373 w 592"/>
                <a:gd name="T81" fmla="*/ 12911 h 476"/>
                <a:gd name="T82" fmla="*/ 3456 w 592"/>
                <a:gd name="T83" fmla="*/ 12969 h 476"/>
                <a:gd name="T84" fmla="*/ 3536 w 592"/>
                <a:gd name="T85" fmla="*/ 12969 h 476"/>
                <a:gd name="T86" fmla="*/ 3621 w 592"/>
                <a:gd name="T87" fmla="*/ 12875 h 476"/>
                <a:gd name="T88" fmla="*/ 3704 w 592"/>
                <a:gd name="T89" fmla="*/ 12761 h 476"/>
                <a:gd name="T90" fmla="*/ 3785 w 592"/>
                <a:gd name="T91" fmla="*/ 12538 h 476"/>
                <a:gd name="T92" fmla="*/ 3868 w 592"/>
                <a:gd name="T93" fmla="*/ 12248 h 476"/>
                <a:gd name="T94" fmla="*/ 3949 w 592"/>
                <a:gd name="T95" fmla="*/ 11844 h 476"/>
                <a:gd name="T96" fmla="*/ 4036 w 592"/>
                <a:gd name="T97" fmla="*/ 11388 h 476"/>
                <a:gd name="T98" fmla="*/ 4117 w 592"/>
                <a:gd name="T99" fmla="*/ 10816 h 476"/>
                <a:gd name="T100" fmla="*/ 4200 w 592"/>
                <a:gd name="T101" fmla="*/ 10161 h 476"/>
                <a:gd name="T102" fmla="*/ 4280 w 592"/>
                <a:gd name="T103" fmla="*/ 9384 h 476"/>
                <a:gd name="T104" fmla="*/ 4365 w 592"/>
                <a:gd name="T105" fmla="*/ 8494 h 476"/>
                <a:gd name="T106" fmla="*/ 4448 w 592"/>
                <a:gd name="T107" fmla="*/ 7494 h 476"/>
                <a:gd name="T108" fmla="*/ 4529 w 592"/>
                <a:gd name="T109" fmla="*/ 6381 h 476"/>
                <a:gd name="T110" fmla="*/ 4612 w 592"/>
                <a:gd name="T111" fmla="*/ 5154 h 476"/>
                <a:gd name="T112" fmla="*/ 4693 w 592"/>
                <a:gd name="T113" fmla="*/ 3808 h 476"/>
                <a:gd name="T114" fmla="*/ 4780 w 592"/>
                <a:gd name="T115" fmla="*/ 2322 h 476"/>
                <a:gd name="T116" fmla="*/ 4861 w 592"/>
                <a:gd name="T117" fmla="*/ 682 h 47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92"/>
                <a:gd name="T178" fmla="*/ 0 h 476"/>
                <a:gd name="T179" fmla="*/ 592 w 592"/>
                <a:gd name="T180" fmla="*/ 476 h 47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92" h="476">
                  <a:moveTo>
                    <a:pt x="0" y="476"/>
                  </a:moveTo>
                  <a:lnTo>
                    <a:pt x="2" y="467"/>
                  </a:lnTo>
                  <a:lnTo>
                    <a:pt x="4" y="457"/>
                  </a:lnTo>
                  <a:lnTo>
                    <a:pt x="6" y="448"/>
                  </a:lnTo>
                  <a:lnTo>
                    <a:pt x="8" y="438"/>
                  </a:lnTo>
                  <a:lnTo>
                    <a:pt x="10" y="429"/>
                  </a:lnTo>
                  <a:lnTo>
                    <a:pt x="12" y="421"/>
                  </a:lnTo>
                  <a:lnTo>
                    <a:pt x="14" y="412"/>
                  </a:lnTo>
                  <a:lnTo>
                    <a:pt x="16" y="403"/>
                  </a:lnTo>
                  <a:lnTo>
                    <a:pt x="18" y="395"/>
                  </a:lnTo>
                  <a:lnTo>
                    <a:pt x="20" y="387"/>
                  </a:lnTo>
                  <a:lnTo>
                    <a:pt x="22" y="379"/>
                  </a:lnTo>
                  <a:lnTo>
                    <a:pt x="24" y="371"/>
                  </a:lnTo>
                  <a:lnTo>
                    <a:pt x="26" y="364"/>
                  </a:lnTo>
                  <a:lnTo>
                    <a:pt x="28" y="356"/>
                  </a:lnTo>
                  <a:lnTo>
                    <a:pt x="30" y="349"/>
                  </a:lnTo>
                  <a:lnTo>
                    <a:pt x="32" y="342"/>
                  </a:lnTo>
                  <a:lnTo>
                    <a:pt x="34" y="335"/>
                  </a:lnTo>
                  <a:lnTo>
                    <a:pt x="36" y="328"/>
                  </a:lnTo>
                  <a:lnTo>
                    <a:pt x="38" y="321"/>
                  </a:lnTo>
                  <a:lnTo>
                    <a:pt x="40" y="315"/>
                  </a:lnTo>
                  <a:lnTo>
                    <a:pt x="42" y="308"/>
                  </a:lnTo>
                  <a:lnTo>
                    <a:pt x="44" y="302"/>
                  </a:lnTo>
                  <a:lnTo>
                    <a:pt x="46" y="296"/>
                  </a:lnTo>
                  <a:lnTo>
                    <a:pt x="48" y="290"/>
                  </a:lnTo>
                  <a:lnTo>
                    <a:pt x="50" y="284"/>
                  </a:lnTo>
                  <a:lnTo>
                    <a:pt x="52" y="279"/>
                  </a:lnTo>
                  <a:lnTo>
                    <a:pt x="54" y="273"/>
                  </a:lnTo>
                  <a:lnTo>
                    <a:pt x="56" y="268"/>
                  </a:lnTo>
                  <a:lnTo>
                    <a:pt x="58" y="263"/>
                  </a:lnTo>
                  <a:lnTo>
                    <a:pt x="60" y="258"/>
                  </a:lnTo>
                  <a:lnTo>
                    <a:pt x="62" y="253"/>
                  </a:lnTo>
                  <a:lnTo>
                    <a:pt x="64" y="248"/>
                  </a:lnTo>
                  <a:lnTo>
                    <a:pt x="66" y="244"/>
                  </a:lnTo>
                  <a:lnTo>
                    <a:pt x="68" y="239"/>
                  </a:lnTo>
                  <a:lnTo>
                    <a:pt x="70" y="235"/>
                  </a:lnTo>
                  <a:lnTo>
                    <a:pt x="72" y="231"/>
                  </a:lnTo>
                  <a:lnTo>
                    <a:pt x="74" y="227"/>
                  </a:lnTo>
                  <a:lnTo>
                    <a:pt x="76" y="223"/>
                  </a:lnTo>
                  <a:lnTo>
                    <a:pt x="78" y="219"/>
                  </a:lnTo>
                  <a:lnTo>
                    <a:pt x="80" y="216"/>
                  </a:lnTo>
                  <a:lnTo>
                    <a:pt x="82" y="212"/>
                  </a:lnTo>
                  <a:lnTo>
                    <a:pt x="84" y="209"/>
                  </a:lnTo>
                  <a:lnTo>
                    <a:pt x="86" y="206"/>
                  </a:lnTo>
                  <a:lnTo>
                    <a:pt x="88" y="203"/>
                  </a:lnTo>
                  <a:lnTo>
                    <a:pt x="90" y="200"/>
                  </a:lnTo>
                  <a:lnTo>
                    <a:pt x="92" y="197"/>
                  </a:lnTo>
                  <a:lnTo>
                    <a:pt x="94" y="194"/>
                  </a:lnTo>
                  <a:lnTo>
                    <a:pt x="96" y="192"/>
                  </a:lnTo>
                  <a:lnTo>
                    <a:pt x="98" y="189"/>
                  </a:lnTo>
                  <a:lnTo>
                    <a:pt x="100" y="187"/>
                  </a:lnTo>
                  <a:lnTo>
                    <a:pt x="102" y="184"/>
                  </a:lnTo>
                  <a:lnTo>
                    <a:pt x="104" y="182"/>
                  </a:lnTo>
                  <a:lnTo>
                    <a:pt x="106" y="180"/>
                  </a:lnTo>
                  <a:lnTo>
                    <a:pt x="108" y="178"/>
                  </a:lnTo>
                  <a:lnTo>
                    <a:pt x="110" y="177"/>
                  </a:lnTo>
                  <a:lnTo>
                    <a:pt x="112" y="175"/>
                  </a:lnTo>
                  <a:lnTo>
                    <a:pt x="114" y="173"/>
                  </a:lnTo>
                  <a:lnTo>
                    <a:pt x="116" y="172"/>
                  </a:lnTo>
                  <a:lnTo>
                    <a:pt x="118" y="171"/>
                  </a:lnTo>
                  <a:lnTo>
                    <a:pt x="120" y="169"/>
                  </a:lnTo>
                  <a:lnTo>
                    <a:pt x="122" y="168"/>
                  </a:lnTo>
                  <a:lnTo>
                    <a:pt x="124" y="167"/>
                  </a:lnTo>
                  <a:lnTo>
                    <a:pt x="126" y="166"/>
                  </a:lnTo>
                  <a:lnTo>
                    <a:pt x="128" y="166"/>
                  </a:lnTo>
                  <a:lnTo>
                    <a:pt x="130" y="165"/>
                  </a:lnTo>
                  <a:lnTo>
                    <a:pt x="132" y="164"/>
                  </a:lnTo>
                  <a:lnTo>
                    <a:pt x="134" y="164"/>
                  </a:lnTo>
                  <a:lnTo>
                    <a:pt x="136" y="163"/>
                  </a:lnTo>
                  <a:lnTo>
                    <a:pt x="138" y="163"/>
                  </a:lnTo>
                  <a:lnTo>
                    <a:pt x="140" y="163"/>
                  </a:lnTo>
                  <a:lnTo>
                    <a:pt x="142" y="163"/>
                  </a:lnTo>
                  <a:lnTo>
                    <a:pt x="144" y="163"/>
                  </a:lnTo>
                  <a:lnTo>
                    <a:pt x="146" y="163"/>
                  </a:lnTo>
                  <a:lnTo>
                    <a:pt x="148" y="163"/>
                  </a:lnTo>
                  <a:lnTo>
                    <a:pt x="150" y="163"/>
                  </a:lnTo>
                  <a:lnTo>
                    <a:pt x="152" y="163"/>
                  </a:lnTo>
                  <a:lnTo>
                    <a:pt x="154" y="164"/>
                  </a:lnTo>
                  <a:lnTo>
                    <a:pt x="156" y="164"/>
                  </a:lnTo>
                  <a:lnTo>
                    <a:pt x="158" y="165"/>
                  </a:lnTo>
                  <a:lnTo>
                    <a:pt x="160" y="165"/>
                  </a:lnTo>
                  <a:lnTo>
                    <a:pt x="162" y="166"/>
                  </a:lnTo>
                  <a:lnTo>
                    <a:pt x="164" y="167"/>
                  </a:lnTo>
                  <a:lnTo>
                    <a:pt x="166" y="168"/>
                  </a:lnTo>
                  <a:lnTo>
                    <a:pt x="168" y="169"/>
                  </a:lnTo>
                  <a:lnTo>
                    <a:pt x="170" y="170"/>
                  </a:lnTo>
                  <a:lnTo>
                    <a:pt x="172" y="171"/>
                  </a:lnTo>
                  <a:lnTo>
                    <a:pt x="174" y="172"/>
                  </a:lnTo>
                  <a:lnTo>
                    <a:pt x="176" y="173"/>
                  </a:lnTo>
                  <a:lnTo>
                    <a:pt x="178" y="174"/>
                  </a:lnTo>
                  <a:lnTo>
                    <a:pt x="180" y="176"/>
                  </a:lnTo>
                  <a:lnTo>
                    <a:pt x="182" y="177"/>
                  </a:lnTo>
                  <a:lnTo>
                    <a:pt x="184" y="179"/>
                  </a:lnTo>
                  <a:lnTo>
                    <a:pt x="186" y="180"/>
                  </a:lnTo>
                  <a:lnTo>
                    <a:pt x="188" y="182"/>
                  </a:lnTo>
                  <a:lnTo>
                    <a:pt x="190" y="184"/>
                  </a:lnTo>
                  <a:lnTo>
                    <a:pt x="192" y="185"/>
                  </a:lnTo>
                  <a:lnTo>
                    <a:pt x="194" y="187"/>
                  </a:lnTo>
                  <a:lnTo>
                    <a:pt x="196" y="189"/>
                  </a:lnTo>
                  <a:lnTo>
                    <a:pt x="198" y="191"/>
                  </a:lnTo>
                  <a:lnTo>
                    <a:pt x="200" y="193"/>
                  </a:lnTo>
                  <a:lnTo>
                    <a:pt x="202" y="195"/>
                  </a:lnTo>
                  <a:lnTo>
                    <a:pt x="204" y="197"/>
                  </a:lnTo>
                  <a:lnTo>
                    <a:pt x="206" y="199"/>
                  </a:lnTo>
                  <a:lnTo>
                    <a:pt x="208" y="201"/>
                  </a:lnTo>
                  <a:lnTo>
                    <a:pt x="210" y="204"/>
                  </a:lnTo>
                  <a:lnTo>
                    <a:pt x="212" y="206"/>
                  </a:lnTo>
                  <a:lnTo>
                    <a:pt x="214" y="208"/>
                  </a:lnTo>
                  <a:lnTo>
                    <a:pt x="216" y="211"/>
                  </a:lnTo>
                  <a:lnTo>
                    <a:pt x="218" y="213"/>
                  </a:lnTo>
                  <a:lnTo>
                    <a:pt x="220" y="216"/>
                  </a:lnTo>
                  <a:lnTo>
                    <a:pt x="222" y="218"/>
                  </a:lnTo>
                  <a:lnTo>
                    <a:pt x="224" y="221"/>
                  </a:lnTo>
                  <a:lnTo>
                    <a:pt x="226" y="223"/>
                  </a:lnTo>
                  <a:lnTo>
                    <a:pt x="228" y="226"/>
                  </a:lnTo>
                  <a:lnTo>
                    <a:pt x="230" y="228"/>
                  </a:lnTo>
                  <a:lnTo>
                    <a:pt x="232" y="231"/>
                  </a:lnTo>
                  <a:lnTo>
                    <a:pt x="234" y="234"/>
                  </a:lnTo>
                  <a:lnTo>
                    <a:pt x="236" y="237"/>
                  </a:lnTo>
                  <a:lnTo>
                    <a:pt x="238" y="239"/>
                  </a:lnTo>
                  <a:lnTo>
                    <a:pt x="240" y="242"/>
                  </a:lnTo>
                  <a:lnTo>
                    <a:pt x="242" y="245"/>
                  </a:lnTo>
                  <a:lnTo>
                    <a:pt x="244" y="248"/>
                  </a:lnTo>
                  <a:lnTo>
                    <a:pt x="246" y="251"/>
                  </a:lnTo>
                  <a:lnTo>
                    <a:pt x="248" y="254"/>
                  </a:lnTo>
                  <a:lnTo>
                    <a:pt x="250" y="257"/>
                  </a:lnTo>
                  <a:lnTo>
                    <a:pt x="252" y="260"/>
                  </a:lnTo>
                  <a:lnTo>
                    <a:pt x="254" y="263"/>
                  </a:lnTo>
                  <a:lnTo>
                    <a:pt x="256" y="266"/>
                  </a:lnTo>
                  <a:lnTo>
                    <a:pt x="258" y="269"/>
                  </a:lnTo>
                  <a:lnTo>
                    <a:pt x="260" y="272"/>
                  </a:lnTo>
                  <a:lnTo>
                    <a:pt x="262" y="275"/>
                  </a:lnTo>
                  <a:lnTo>
                    <a:pt x="264" y="278"/>
                  </a:lnTo>
                  <a:lnTo>
                    <a:pt x="266" y="281"/>
                  </a:lnTo>
                  <a:lnTo>
                    <a:pt x="268" y="284"/>
                  </a:lnTo>
                  <a:lnTo>
                    <a:pt x="270" y="287"/>
                  </a:lnTo>
                  <a:lnTo>
                    <a:pt x="272" y="290"/>
                  </a:lnTo>
                  <a:lnTo>
                    <a:pt x="274" y="293"/>
                  </a:lnTo>
                  <a:lnTo>
                    <a:pt x="276" y="296"/>
                  </a:lnTo>
                  <a:lnTo>
                    <a:pt x="278" y="300"/>
                  </a:lnTo>
                  <a:lnTo>
                    <a:pt x="280" y="303"/>
                  </a:lnTo>
                  <a:lnTo>
                    <a:pt x="282" y="306"/>
                  </a:lnTo>
                  <a:lnTo>
                    <a:pt x="284" y="309"/>
                  </a:lnTo>
                  <a:lnTo>
                    <a:pt x="286" y="312"/>
                  </a:lnTo>
                  <a:lnTo>
                    <a:pt x="288" y="315"/>
                  </a:lnTo>
                  <a:lnTo>
                    <a:pt x="290" y="318"/>
                  </a:lnTo>
                  <a:lnTo>
                    <a:pt x="292" y="321"/>
                  </a:lnTo>
                  <a:lnTo>
                    <a:pt x="294" y="325"/>
                  </a:lnTo>
                  <a:lnTo>
                    <a:pt x="296" y="328"/>
                  </a:lnTo>
                  <a:lnTo>
                    <a:pt x="298" y="331"/>
                  </a:lnTo>
                  <a:lnTo>
                    <a:pt x="300" y="334"/>
                  </a:lnTo>
                  <a:lnTo>
                    <a:pt x="302" y="337"/>
                  </a:lnTo>
                  <a:lnTo>
                    <a:pt x="304" y="340"/>
                  </a:lnTo>
                  <a:lnTo>
                    <a:pt x="306" y="343"/>
                  </a:lnTo>
                  <a:lnTo>
                    <a:pt x="308" y="346"/>
                  </a:lnTo>
                  <a:lnTo>
                    <a:pt x="310" y="349"/>
                  </a:lnTo>
                  <a:lnTo>
                    <a:pt x="312" y="352"/>
                  </a:lnTo>
                  <a:lnTo>
                    <a:pt x="314" y="355"/>
                  </a:lnTo>
                  <a:lnTo>
                    <a:pt x="316" y="358"/>
                  </a:lnTo>
                  <a:lnTo>
                    <a:pt x="318" y="361"/>
                  </a:lnTo>
                  <a:lnTo>
                    <a:pt x="320" y="364"/>
                  </a:lnTo>
                  <a:lnTo>
                    <a:pt x="322" y="367"/>
                  </a:lnTo>
                  <a:lnTo>
                    <a:pt x="324" y="370"/>
                  </a:lnTo>
                  <a:lnTo>
                    <a:pt x="326" y="373"/>
                  </a:lnTo>
                  <a:lnTo>
                    <a:pt x="328" y="375"/>
                  </a:lnTo>
                  <a:lnTo>
                    <a:pt x="330" y="378"/>
                  </a:lnTo>
                  <a:lnTo>
                    <a:pt x="332" y="381"/>
                  </a:lnTo>
                  <a:lnTo>
                    <a:pt x="334" y="384"/>
                  </a:lnTo>
                  <a:lnTo>
                    <a:pt x="336" y="386"/>
                  </a:lnTo>
                  <a:lnTo>
                    <a:pt x="338" y="389"/>
                  </a:lnTo>
                  <a:lnTo>
                    <a:pt x="340" y="392"/>
                  </a:lnTo>
                  <a:lnTo>
                    <a:pt x="342" y="394"/>
                  </a:lnTo>
                  <a:lnTo>
                    <a:pt x="344" y="397"/>
                  </a:lnTo>
                  <a:lnTo>
                    <a:pt x="346" y="399"/>
                  </a:lnTo>
                  <a:lnTo>
                    <a:pt x="348" y="402"/>
                  </a:lnTo>
                  <a:lnTo>
                    <a:pt x="350" y="404"/>
                  </a:lnTo>
                  <a:lnTo>
                    <a:pt x="352" y="407"/>
                  </a:lnTo>
                  <a:lnTo>
                    <a:pt x="354" y="409"/>
                  </a:lnTo>
                  <a:lnTo>
                    <a:pt x="356" y="411"/>
                  </a:lnTo>
                  <a:lnTo>
                    <a:pt x="358" y="414"/>
                  </a:lnTo>
                  <a:lnTo>
                    <a:pt x="360" y="416"/>
                  </a:lnTo>
                  <a:lnTo>
                    <a:pt x="362" y="418"/>
                  </a:lnTo>
                  <a:lnTo>
                    <a:pt x="364" y="420"/>
                  </a:lnTo>
                  <a:lnTo>
                    <a:pt x="366" y="422"/>
                  </a:lnTo>
                  <a:lnTo>
                    <a:pt x="368" y="424"/>
                  </a:lnTo>
                  <a:lnTo>
                    <a:pt x="370" y="426"/>
                  </a:lnTo>
                  <a:lnTo>
                    <a:pt x="372" y="428"/>
                  </a:lnTo>
                  <a:lnTo>
                    <a:pt x="374" y="430"/>
                  </a:lnTo>
                  <a:lnTo>
                    <a:pt x="376" y="432"/>
                  </a:lnTo>
                  <a:lnTo>
                    <a:pt x="378" y="433"/>
                  </a:lnTo>
                  <a:lnTo>
                    <a:pt x="380" y="435"/>
                  </a:lnTo>
                  <a:lnTo>
                    <a:pt x="382" y="437"/>
                  </a:lnTo>
                  <a:lnTo>
                    <a:pt x="384" y="438"/>
                  </a:lnTo>
                  <a:lnTo>
                    <a:pt x="386" y="440"/>
                  </a:lnTo>
                  <a:lnTo>
                    <a:pt x="388" y="441"/>
                  </a:lnTo>
                  <a:lnTo>
                    <a:pt x="390" y="442"/>
                  </a:lnTo>
                  <a:lnTo>
                    <a:pt x="392" y="443"/>
                  </a:lnTo>
                  <a:lnTo>
                    <a:pt x="394" y="445"/>
                  </a:lnTo>
                  <a:lnTo>
                    <a:pt x="396" y="446"/>
                  </a:lnTo>
                  <a:lnTo>
                    <a:pt x="398" y="447"/>
                  </a:lnTo>
                  <a:lnTo>
                    <a:pt x="400" y="448"/>
                  </a:lnTo>
                  <a:lnTo>
                    <a:pt x="402" y="449"/>
                  </a:lnTo>
                  <a:lnTo>
                    <a:pt x="404" y="450"/>
                  </a:lnTo>
                  <a:lnTo>
                    <a:pt x="406" y="450"/>
                  </a:lnTo>
                  <a:lnTo>
                    <a:pt x="408" y="451"/>
                  </a:lnTo>
                  <a:lnTo>
                    <a:pt x="410" y="452"/>
                  </a:lnTo>
                  <a:lnTo>
                    <a:pt x="412" y="452"/>
                  </a:lnTo>
                  <a:lnTo>
                    <a:pt x="414" y="452"/>
                  </a:lnTo>
                  <a:lnTo>
                    <a:pt x="416" y="453"/>
                  </a:lnTo>
                  <a:lnTo>
                    <a:pt x="418" y="453"/>
                  </a:lnTo>
                  <a:lnTo>
                    <a:pt x="420" y="453"/>
                  </a:lnTo>
                  <a:lnTo>
                    <a:pt x="422" y="453"/>
                  </a:lnTo>
                  <a:lnTo>
                    <a:pt x="424" y="453"/>
                  </a:lnTo>
                  <a:lnTo>
                    <a:pt x="426" y="453"/>
                  </a:lnTo>
                  <a:lnTo>
                    <a:pt x="428" y="453"/>
                  </a:lnTo>
                  <a:lnTo>
                    <a:pt x="430" y="453"/>
                  </a:lnTo>
                  <a:lnTo>
                    <a:pt x="432" y="452"/>
                  </a:lnTo>
                  <a:lnTo>
                    <a:pt x="434" y="452"/>
                  </a:lnTo>
                  <a:lnTo>
                    <a:pt x="436" y="451"/>
                  </a:lnTo>
                  <a:lnTo>
                    <a:pt x="438" y="450"/>
                  </a:lnTo>
                  <a:lnTo>
                    <a:pt x="440" y="450"/>
                  </a:lnTo>
                  <a:lnTo>
                    <a:pt x="442" y="449"/>
                  </a:lnTo>
                  <a:lnTo>
                    <a:pt x="444" y="448"/>
                  </a:lnTo>
                  <a:lnTo>
                    <a:pt x="446" y="447"/>
                  </a:lnTo>
                  <a:lnTo>
                    <a:pt x="448" y="446"/>
                  </a:lnTo>
                  <a:lnTo>
                    <a:pt x="450" y="444"/>
                  </a:lnTo>
                  <a:lnTo>
                    <a:pt x="452" y="443"/>
                  </a:lnTo>
                  <a:lnTo>
                    <a:pt x="454" y="441"/>
                  </a:lnTo>
                  <a:lnTo>
                    <a:pt x="456" y="440"/>
                  </a:lnTo>
                  <a:lnTo>
                    <a:pt x="458" y="438"/>
                  </a:lnTo>
                  <a:lnTo>
                    <a:pt x="460" y="436"/>
                  </a:lnTo>
                  <a:lnTo>
                    <a:pt x="462" y="434"/>
                  </a:lnTo>
                  <a:lnTo>
                    <a:pt x="464" y="432"/>
                  </a:lnTo>
                  <a:lnTo>
                    <a:pt x="466" y="430"/>
                  </a:lnTo>
                  <a:lnTo>
                    <a:pt x="468" y="428"/>
                  </a:lnTo>
                  <a:lnTo>
                    <a:pt x="470" y="425"/>
                  </a:lnTo>
                  <a:lnTo>
                    <a:pt x="472" y="423"/>
                  </a:lnTo>
                  <a:lnTo>
                    <a:pt x="474" y="420"/>
                  </a:lnTo>
                  <a:lnTo>
                    <a:pt x="476" y="417"/>
                  </a:lnTo>
                  <a:lnTo>
                    <a:pt x="478" y="414"/>
                  </a:lnTo>
                  <a:lnTo>
                    <a:pt x="480" y="411"/>
                  </a:lnTo>
                  <a:lnTo>
                    <a:pt x="482" y="408"/>
                  </a:lnTo>
                  <a:lnTo>
                    <a:pt x="484" y="405"/>
                  </a:lnTo>
                  <a:lnTo>
                    <a:pt x="486" y="401"/>
                  </a:lnTo>
                  <a:lnTo>
                    <a:pt x="488" y="398"/>
                  </a:lnTo>
                  <a:lnTo>
                    <a:pt x="490" y="394"/>
                  </a:lnTo>
                  <a:lnTo>
                    <a:pt x="492" y="390"/>
                  </a:lnTo>
                  <a:lnTo>
                    <a:pt x="494" y="386"/>
                  </a:lnTo>
                  <a:lnTo>
                    <a:pt x="496" y="382"/>
                  </a:lnTo>
                  <a:lnTo>
                    <a:pt x="498" y="378"/>
                  </a:lnTo>
                  <a:lnTo>
                    <a:pt x="500" y="373"/>
                  </a:lnTo>
                  <a:lnTo>
                    <a:pt x="502" y="369"/>
                  </a:lnTo>
                  <a:lnTo>
                    <a:pt x="504" y="364"/>
                  </a:lnTo>
                  <a:lnTo>
                    <a:pt x="506" y="359"/>
                  </a:lnTo>
                  <a:lnTo>
                    <a:pt x="508" y="355"/>
                  </a:lnTo>
                  <a:lnTo>
                    <a:pt x="510" y="349"/>
                  </a:lnTo>
                  <a:lnTo>
                    <a:pt x="512" y="344"/>
                  </a:lnTo>
                  <a:lnTo>
                    <a:pt x="514" y="339"/>
                  </a:lnTo>
                  <a:lnTo>
                    <a:pt x="516" y="333"/>
                  </a:lnTo>
                  <a:lnTo>
                    <a:pt x="518" y="328"/>
                  </a:lnTo>
                  <a:lnTo>
                    <a:pt x="520" y="322"/>
                  </a:lnTo>
                  <a:lnTo>
                    <a:pt x="522" y="316"/>
                  </a:lnTo>
                  <a:lnTo>
                    <a:pt x="524" y="310"/>
                  </a:lnTo>
                  <a:lnTo>
                    <a:pt x="526" y="303"/>
                  </a:lnTo>
                  <a:lnTo>
                    <a:pt x="528" y="297"/>
                  </a:lnTo>
                  <a:lnTo>
                    <a:pt x="530" y="290"/>
                  </a:lnTo>
                  <a:lnTo>
                    <a:pt x="532" y="283"/>
                  </a:lnTo>
                  <a:lnTo>
                    <a:pt x="534" y="277"/>
                  </a:lnTo>
                  <a:lnTo>
                    <a:pt x="536" y="269"/>
                  </a:lnTo>
                  <a:lnTo>
                    <a:pt x="538" y="262"/>
                  </a:lnTo>
                  <a:lnTo>
                    <a:pt x="540" y="255"/>
                  </a:lnTo>
                  <a:lnTo>
                    <a:pt x="542" y="247"/>
                  </a:lnTo>
                  <a:lnTo>
                    <a:pt x="544" y="239"/>
                  </a:lnTo>
                  <a:lnTo>
                    <a:pt x="546" y="232"/>
                  </a:lnTo>
                  <a:lnTo>
                    <a:pt x="548" y="223"/>
                  </a:lnTo>
                  <a:lnTo>
                    <a:pt x="550" y="215"/>
                  </a:lnTo>
                  <a:lnTo>
                    <a:pt x="552" y="207"/>
                  </a:lnTo>
                  <a:lnTo>
                    <a:pt x="554" y="198"/>
                  </a:lnTo>
                  <a:lnTo>
                    <a:pt x="556" y="189"/>
                  </a:lnTo>
                  <a:lnTo>
                    <a:pt x="558" y="180"/>
                  </a:lnTo>
                  <a:lnTo>
                    <a:pt x="560" y="171"/>
                  </a:lnTo>
                  <a:lnTo>
                    <a:pt x="562" y="162"/>
                  </a:lnTo>
                  <a:lnTo>
                    <a:pt x="564" y="152"/>
                  </a:lnTo>
                  <a:lnTo>
                    <a:pt x="566" y="143"/>
                  </a:lnTo>
                  <a:lnTo>
                    <a:pt x="568" y="133"/>
                  </a:lnTo>
                  <a:lnTo>
                    <a:pt x="570" y="123"/>
                  </a:lnTo>
                  <a:lnTo>
                    <a:pt x="572" y="113"/>
                  </a:lnTo>
                  <a:lnTo>
                    <a:pt x="574" y="102"/>
                  </a:lnTo>
                  <a:lnTo>
                    <a:pt x="576" y="92"/>
                  </a:lnTo>
                  <a:lnTo>
                    <a:pt x="578" y="81"/>
                  </a:lnTo>
                  <a:lnTo>
                    <a:pt x="580" y="70"/>
                  </a:lnTo>
                  <a:lnTo>
                    <a:pt x="582" y="59"/>
                  </a:lnTo>
                  <a:lnTo>
                    <a:pt x="584" y="47"/>
                  </a:lnTo>
                  <a:lnTo>
                    <a:pt x="586" y="36"/>
                  </a:lnTo>
                  <a:lnTo>
                    <a:pt x="588" y="24"/>
                  </a:lnTo>
                  <a:lnTo>
                    <a:pt x="590" y="12"/>
                  </a:lnTo>
                  <a:lnTo>
                    <a:pt x="592" y="0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6" name="Rectangle 207"/>
            <p:cNvSpPr>
              <a:spLocks noChangeArrowheads="1"/>
            </p:cNvSpPr>
            <p:nvPr/>
          </p:nvSpPr>
          <p:spPr bwMode="auto">
            <a:xfrm>
              <a:off x="1127" y="2681"/>
              <a:ext cx="2066" cy="16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210" name="Oval 209"/>
          <p:cNvSpPr/>
          <p:nvPr/>
        </p:nvSpPr>
        <p:spPr>
          <a:xfrm>
            <a:off x="4068045" y="1842618"/>
            <a:ext cx="71437" cy="714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1" name="Oval 210"/>
          <p:cNvSpPr/>
          <p:nvPr/>
        </p:nvSpPr>
        <p:spPr>
          <a:xfrm>
            <a:off x="4609381" y="1848968"/>
            <a:ext cx="71438" cy="714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2" name="Oval 211"/>
          <p:cNvSpPr/>
          <p:nvPr/>
        </p:nvSpPr>
        <p:spPr>
          <a:xfrm>
            <a:off x="5590456" y="1845793"/>
            <a:ext cx="71438" cy="714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37" name="TextBox 212"/>
          <p:cNvSpPr txBox="1">
            <a:spLocks noChangeArrowheads="1"/>
          </p:cNvSpPr>
          <p:nvPr/>
        </p:nvSpPr>
        <p:spPr bwMode="auto">
          <a:xfrm>
            <a:off x="6456040" y="836712"/>
            <a:ext cx="3955604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400">
                <a:solidFill>
                  <a:srgbClr val="FF0000"/>
                </a:solidFill>
                <a:latin typeface="+mj-lt"/>
              </a:rPr>
              <a:t>Each root is a x-intercept.</a:t>
            </a:r>
          </a:p>
          <a:p>
            <a:pPr eaLnBrk="1" hangingPunct="1"/>
            <a:r>
              <a:rPr lang="en-CA" sz="2400">
                <a:solidFill>
                  <a:srgbClr val="FF0000"/>
                </a:solidFill>
                <a:latin typeface="+mj-lt"/>
              </a:rPr>
              <a:t>When you know the </a:t>
            </a:r>
            <a:br>
              <a:rPr lang="en-CA" sz="2400">
                <a:solidFill>
                  <a:srgbClr val="FF0000"/>
                </a:solidFill>
                <a:latin typeface="+mj-lt"/>
              </a:rPr>
            </a:br>
            <a:r>
              <a:rPr lang="en-CA" sz="2400">
                <a:solidFill>
                  <a:srgbClr val="FF0000"/>
                </a:solidFill>
                <a:latin typeface="+mj-lt"/>
              </a:rPr>
              <a:t>x-intercepts, you can easily write the equation in factored form.</a:t>
            </a:r>
          </a:p>
        </p:txBody>
      </p:sp>
      <p:sp>
        <p:nvSpPr>
          <p:cNvPr id="88" name="TextBox 212"/>
          <p:cNvSpPr txBox="1">
            <a:spLocks noChangeArrowheads="1"/>
          </p:cNvSpPr>
          <p:nvPr/>
        </p:nvSpPr>
        <p:spPr bwMode="auto">
          <a:xfrm>
            <a:off x="7392144" y="4595644"/>
            <a:ext cx="309150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400">
                <a:solidFill>
                  <a:srgbClr val="FF0000"/>
                </a:solidFill>
                <a:latin typeface="+mj-lt"/>
              </a:rPr>
              <a:t>To find the constant “a” plug in the coordinates of a known point</a:t>
            </a:r>
          </a:p>
        </p:txBody>
      </p:sp>
      <p:sp>
        <p:nvSpPr>
          <p:cNvPr id="89" name="Oval 88"/>
          <p:cNvSpPr/>
          <p:nvPr/>
        </p:nvSpPr>
        <p:spPr>
          <a:xfrm>
            <a:off x="4296372" y="1484785"/>
            <a:ext cx="71437" cy="71437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91" name="Object 38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7305781"/>
              </p:ext>
            </p:extLst>
          </p:nvPr>
        </p:nvGraphicFramePr>
        <p:xfrm>
          <a:off x="4365006" y="1270428"/>
          <a:ext cx="434851" cy="2863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44240" imgH="291960" progId="Equation.DSMT4">
                  <p:embed/>
                </p:oleObj>
              </mc:Choice>
              <mc:Fallback>
                <p:oleObj name="Equation" r:id="rId12" imgW="444240" imgH="291960" progId="Equation.DSMT4">
                  <p:embed/>
                  <p:pic>
                    <p:nvPicPr>
                      <p:cNvPr id="91" name="Object 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5006" y="1270428"/>
                        <a:ext cx="434851" cy="286365"/>
                      </a:xfrm>
                      <a:prstGeom prst="rect">
                        <a:avLst/>
                      </a:prstGeom>
                      <a:solidFill>
                        <a:schemeClr val="bg1">
                          <a:alpha val="54117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6001804"/>
              </p:ext>
            </p:extLst>
          </p:nvPr>
        </p:nvGraphicFramePr>
        <p:xfrm>
          <a:off x="3175248" y="5161928"/>
          <a:ext cx="4216896" cy="427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762440" imgH="482400" progId="Equation.DSMT4">
                  <p:embed/>
                </p:oleObj>
              </mc:Choice>
              <mc:Fallback>
                <p:oleObj name="Equation" r:id="rId14" imgW="4762440" imgH="482400" progId="Equation.DSMT4">
                  <p:embed/>
                  <p:pic>
                    <p:nvPicPr>
                      <p:cNvPr id="9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248" y="5161928"/>
                        <a:ext cx="4216896" cy="427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125051"/>
              </p:ext>
            </p:extLst>
          </p:nvPr>
        </p:nvGraphicFramePr>
        <p:xfrm>
          <a:off x="3159770" y="5616476"/>
          <a:ext cx="221615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501640" imgH="457200" progId="Equation.DSMT4">
                  <p:embed/>
                </p:oleObj>
              </mc:Choice>
              <mc:Fallback>
                <p:oleObj name="Equation" r:id="rId16" imgW="2501640" imgH="457200" progId="Equation.DSMT4">
                  <p:embed/>
                  <p:pic>
                    <p:nvPicPr>
                      <p:cNvPr id="9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9770" y="5616476"/>
                        <a:ext cx="2216150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2932796"/>
              </p:ext>
            </p:extLst>
          </p:nvPr>
        </p:nvGraphicFramePr>
        <p:xfrm>
          <a:off x="3215680" y="6021289"/>
          <a:ext cx="608012" cy="280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85800" imgH="317160" progId="Equation.DSMT4">
                  <p:embed/>
                </p:oleObj>
              </mc:Choice>
              <mc:Fallback>
                <p:oleObj name="Equation" r:id="rId18" imgW="685800" imgH="317160" progId="Equation.DSMT4">
                  <p:embed/>
                  <p:pic>
                    <p:nvPicPr>
                      <p:cNvPr id="9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5680" y="6021289"/>
                        <a:ext cx="608012" cy="280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3999255"/>
              </p:ext>
            </p:extLst>
          </p:nvPr>
        </p:nvGraphicFramePr>
        <p:xfrm>
          <a:off x="3071664" y="6381328"/>
          <a:ext cx="3962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962160" imgH="457200" progId="Equation.DSMT4">
                  <p:embed/>
                </p:oleObj>
              </mc:Choice>
              <mc:Fallback>
                <p:oleObj name="Equation" r:id="rId20" imgW="3962160" imgH="457200" progId="Equation.DSMT4">
                  <p:embed/>
                  <p:pic>
                    <p:nvPicPr>
                      <p:cNvPr id="9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664" y="6381328"/>
                        <a:ext cx="39624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264089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43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43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43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2" grpId="0"/>
      <p:bldP spid="210" grpId="0" animBg="1"/>
      <p:bldP spid="211" grpId="0" animBg="1"/>
      <p:bldP spid="212" grpId="0" animBg="1"/>
      <p:bldP spid="1037" grpId="0"/>
      <p:bldP spid="88" grpId="0"/>
      <p:bldP spid="8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2638" y="116633"/>
            <a:ext cx="8345810" cy="87391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CA" sz="2500"/>
              <a:t>Practice: Given the graph, find the roots, factors, and equation in factor form:</a:t>
            </a:r>
          </a:p>
        </p:txBody>
      </p:sp>
      <p:grpSp>
        <p:nvGrpSpPr>
          <p:cNvPr id="3087" name="Group 5"/>
          <p:cNvGrpSpPr>
            <a:grpSpLocks noChangeAspect="1"/>
          </p:cNvGrpSpPr>
          <p:nvPr/>
        </p:nvGrpSpPr>
        <p:grpSpPr bwMode="auto">
          <a:xfrm>
            <a:off x="1943101" y="1250824"/>
            <a:ext cx="2728715" cy="2967823"/>
            <a:chOff x="1240" y="677"/>
            <a:chExt cx="6194" cy="3279"/>
          </a:xfrm>
        </p:grpSpPr>
        <p:sp>
          <p:nvSpPr>
            <p:cNvPr id="3162" name="AutoShape 4"/>
            <p:cNvSpPr>
              <a:spLocks noChangeAspect="1" noChangeArrowheads="1" noTextEdit="1"/>
            </p:cNvSpPr>
            <p:nvPr/>
          </p:nvSpPr>
          <p:spPr bwMode="auto">
            <a:xfrm>
              <a:off x="1240" y="728"/>
              <a:ext cx="6144" cy="3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3" name="Rectangle 6"/>
            <p:cNvSpPr>
              <a:spLocks noChangeArrowheads="1"/>
            </p:cNvSpPr>
            <p:nvPr/>
          </p:nvSpPr>
          <p:spPr bwMode="auto">
            <a:xfrm>
              <a:off x="1246" y="734"/>
              <a:ext cx="6132" cy="3210"/>
            </a:xfrm>
            <a:prstGeom prst="rect">
              <a:avLst/>
            </a:prstGeom>
            <a:solidFill>
              <a:srgbClr val="FFFFFF"/>
            </a:solidFill>
            <a:ln w="6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64" name="Line 7"/>
            <p:cNvSpPr>
              <a:spLocks noChangeShapeType="1"/>
            </p:cNvSpPr>
            <p:nvPr/>
          </p:nvSpPr>
          <p:spPr bwMode="auto">
            <a:xfrm flipV="1">
              <a:off x="1756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5" name="Line 8"/>
            <p:cNvSpPr>
              <a:spLocks noChangeShapeType="1"/>
            </p:cNvSpPr>
            <p:nvPr/>
          </p:nvSpPr>
          <p:spPr bwMode="auto">
            <a:xfrm flipV="1">
              <a:off x="1762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6" name="Line 9"/>
            <p:cNvSpPr>
              <a:spLocks noChangeShapeType="1"/>
            </p:cNvSpPr>
            <p:nvPr/>
          </p:nvSpPr>
          <p:spPr bwMode="auto">
            <a:xfrm flipV="1">
              <a:off x="2266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7" name="Line 10"/>
            <p:cNvSpPr>
              <a:spLocks noChangeShapeType="1"/>
            </p:cNvSpPr>
            <p:nvPr/>
          </p:nvSpPr>
          <p:spPr bwMode="auto">
            <a:xfrm flipV="1">
              <a:off x="2272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8" name="Line 11"/>
            <p:cNvSpPr>
              <a:spLocks noChangeShapeType="1"/>
            </p:cNvSpPr>
            <p:nvPr/>
          </p:nvSpPr>
          <p:spPr bwMode="auto">
            <a:xfrm flipV="1">
              <a:off x="2776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9" name="Line 12"/>
            <p:cNvSpPr>
              <a:spLocks noChangeShapeType="1"/>
            </p:cNvSpPr>
            <p:nvPr/>
          </p:nvSpPr>
          <p:spPr bwMode="auto">
            <a:xfrm flipV="1">
              <a:off x="2782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0" name="Line 13"/>
            <p:cNvSpPr>
              <a:spLocks noChangeShapeType="1"/>
            </p:cNvSpPr>
            <p:nvPr/>
          </p:nvSpPr>
          <p:spPr bwMode="auto">
            <a:xfrm flipV="1">
              <a:off x="3286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1" name="Line 14"/>
            <p:cNvSpPr>
              <a:spLocks noChangeShapeType="1"/>
            </p:cNvSpPr>
            <p:nvPr/>
          </p:nvSpPr>
          <p:spPr bwMode="auto">
            <a:xfrm flipV="1">
              <a:off x="3292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2" name="Line 15"/>
            <p:cNvSpPr>
              <a:spLocks noChangeShapeType="1"/>
            </p:cNvSpPr>
            <p:nvPr/>
          </p:nvSpPr>
          <p:spPr bwMode="auto">
            <a:xfrm flipV="1">
              <a:off x="3796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3" name="Line 16"/>
            <p:cNvSpPr>
              <a:spLocks noChangeShapeType="1"/>
            </p:cNvSpPr>
            <p:nvPr/>
          </p:nvSpPr>
          <p:spPr bwMode="auto">
            <a:xfrm flipV="1">
              <a:off x="3802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4" name="Line 17"/>
            <p:cNvSpPr>
              <a:spLocks noChangeShapeType="1"/>
            </p:cNvSpPr>
            <p:nvPr/>
          </p:nvSpPr>
          <p:spPr bwMode="auto">
            <a:xfrm flipV="1">
              <a:off x="4816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5" name="Line 18"/>
            <p:cNvSpPr>
              <a:spLocks noChangeShapeType="1"/>
            </p:cNvSpPr>
            <p:nvPr/>
          </p:nvSpPr>
          <p:spPr bwMode="auto">
            <a:xfrm flipV="1">
              <a:off x="4822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6" name="Line 19"/>
            <p:cNvSpPr>
              <a:spLocks noChangeShapeType="1"/>
            </p:cNvSpPr>
            <p:nvPr/>
          </p:nvSpPr>
          <p:spPr bwMode="auto">
            <a:xfrm flipV="1">
              <a:off x="5326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7" name="Line 20"/>
            <p:cNvSpPr>
              <a:spLocks noChangeShapeType="1"/>
            </p:cNvSpPr>
            <p:nvPr/>
          </p:nvSpPr>
          <p:spPr bwMode="auto">
            <a:xfrm flipV="1">
              <a:off x="5332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8" name="Line 21"/>
            <p:cNvSpPr>
              <a:spLocks noChangeShapeType="1"/>
            </p:cNvSpPr>
            <p:nvPr/>
          </p:nvSpPr>
          <p:spPr bwMode="auto">
            <a:xfrm flipV="1">
              <a:off x="5836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9" name="Line 22"/>
            <p:cNvSpPr>
              <a:spLocks noChangeShapeType="1"/>
            </p:cNvSpPr>
            <p:nvPr/>
          </p:nvSpPr>
          <p:spPr bwMode="auto">
            <a:xfrm flipV="1">
              <a:off x="5842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0" name="Line 23"/>
            <p:cNvSpPr>
              <a:spLocks noChangeShapeType="1"/>
            </p:cNvSpPr>
            <p:nvPr/>
          </p:nvSpPr>
          <p:spPr bwMode="auto">
            <a:xfrm flipV="1">
              <a:off x="6346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1" name="Line 24"/>
            <p:cNvSpPr>
              <a:spLocks noChangeShapeType="1"/>
            </p:cNvSpPr>
            <p:nvPr/>
          </p:nvSpPr>
          <p:spPr bwMode="auto">
            <a:xfrm flipV="1">
              <a:off x="6352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2" name="Line 25"/>
            <p:cNvSpPr>
              <a:spLocks noChangeShapeType="1"/>
            </p:cNvSpPr>
            <p:nvPr/>
          </p:nvSpPr>
          <p:spPr bwMode="auto">
            <a:xfrm flipV="1">
              <a:off x="6856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3" name="Line 26"/>
            <p:cNvSpPr>
              <a:spLocks noChangeShapeType="1"/>
            </p:cNvSpPr>
            <p:nvPr/>
          </p:nvSpPr>
          <p:spPr bwMode="auto">
            <a:xfrm flipV="1">
              <a:off x="6862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4" name="Line 27"/>
            <p:cNvSpPr>
              <a:spLocks noChangeShapeType="1"/>
            </p:cNvSpPr>
            <p:nvPr/>
          </p:nvSpPr>
          <p:spPr bwMode="auto">
            <a:xfrm>
              <a:off x="1252" y="3668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5" name="Line 28"/>
            <p:cNvSpPr>
              <a:spLocks noChangeShapeType="1"/>
            </p:cNvSpPr>
            <p:nvPr/>
          </p:nvSpPr>
          <p:spPr bwMode="auto">
            <a:xfrm>
              <a:off x="1252" y="3674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6" name="Line 29"/>
            <p:cNvSpPr>
              <a:spLocks noChangeShapeType="1"/>
            </p:cNvSpPr>
            <p:nvPr/>
          </p:nvSpPr>
          <p:spPr bwMode="auto">
            <a:xfrm>
              <a:off x="1252" y="3398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7" name="Line 30"/>
            <p:cNvSpPr>
              <a:spLocks noChangeShapeType="1"/>
            </p:cNvSpPr>
            <p:nvPr/>
          </p:nvSpPr>
          <p:spPr bwMode="auto">
            <a:xfrm>
              <a:off x="1252" y="3404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8" name="Line 31"/>
            <p:cNvSpPr>
              <a:spLocks noChangeShapeType="1"/>
            </p:cNvSpPr>
            <p:nvPr/>
          </p:nvSpPr>
          <p:spPr bwMode="auto">
            <a:xfrm>
              <a:off x="1252" y="3134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9" name="Line 32"/>
            <p:cNvSpPr>
              <a:spLocks noChangeShapeType="1"/>
            </p:cNvSpPr>
            <p:nvPr/>
          </p:nvSpPr>
          <p:spPr bwMode="auto">
            <a:xfrm>
              <a:off x="1252" y="3140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0" name="Line 33"/>
            <p:cNvSpPr>
              <a:spLocks noChangeShapeType="1"/>
            </p:cNvSpPr>
            <p:nvPr/>
          </p:nvSpPr>
          <p:spPr bwMode="auto">
            <a:xfrm>
              <a:off x="1252" y="2864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1" name="Line 34"/>
            <p:cNvSpPr>
              <a:spLocks noChangeShapeType="1"/>
            </p:cNvSpPr>
            <p:nvPr/>
          </p:nvSpPr>
          <p:spPr bwMode="auto">
            <a:xfrm>
              <a:off x="1252" y="2870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2" name="Line 35"/>
            <p:cNvSpPr>
              <a:spLocks noChangeShapeType="1"/>
            </p:cNvSpPr>
            <p:nvPr/>
          </p:nvSpPr>
          <p:spPr bwMode="auto">
            <a:xfrm>
              <a:off x="1252" y="2600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3" name="Line 36"/>
            <p:cNvSpPr>
              <a:spLocks noChangeShapeType="1"/>
            </p:cNvSpPr>
            <p:nvPr/>
          </p:nvSpPr>
          <p:spPr bwMode="auto">
            <a:xfrm>
              <a:off x="1252" y="2606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4" name="Line 37"/>
            <p:cNvSpPr>
              <a:spLocks noChangeShapeType="1"/>
            </p:cNvSpPr>
            <p:nvPr/>
          </p:nvSpPr>
          <p:spPr bwMode="auto">
            <a:xfrm>
              <a:off x="1252" y="2066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5" name="Line 38"/>
            <p:cNvSpPr>
              <a:spLocks noChangeShapeType="1"/>
            </p:cNvSpPr>
            <p:nvPr/>
          </p:nvSpPr>
          <p:spPr bwMode="auto">
            <a:xfrm>
              <a:off x="1252" y="2072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6" name="Line 39"/>
            <p:cNvSpPr>
              <a:spLocks noChangeShapeType="1"/>
            </p:cNvSpPr>
            <p:nvPr/>
          </p:nvSpPr>
          <p:spPr bwMode="auto">
            <a:xfrm>
              <a:off x="1252" y="1802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7" name="Line 40"/>
            <p:cNvSpPr>
              <a:spLocks noChangeShapeType="1"/>
            </p:cNvSpPr>
            <p:nvPr/>
          </p:nvSpPr>
          <p:spPr bwMode="auto">
            <a:xfrm>
              <a:off x="1252" y="1808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8" name="Line 41"/>
            <p:cNvSpPr>
              <a:spLocks noChangeShapeType="1"/>
            </p:cNvSpPr>
            <p:nvPr/>
          </p:nvSpPr>
          <p:spPr bwMode="auto">
            <a:xfrm>
              <a:off x="1252" y="1532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9" name="Line 42"/>
            <p:cNvSpPr>
              <a:spLocks noChangeShapeType="1"/>
            </p:cNvSpPr>
            <p:nvPr/>
          </p:nvSpPr>
          <p:spPr bwMode="auto">
            <a:xfrm>
              <a:off x="1252" y="1538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0" name="Line 43"/>
            <p:cNvSpPr>
              <a:spLocks noChangeShapeType="1"/>
            </p:cNvSpPr>
            <p:nvPr/>
          </p:nvSpPr>
          <p:spPr bwMode="auto">
            <a:xfrm>
              <a:off x="1252" y="1268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1" name="Line 44"/>
            <p:cNvSpPr>
              <a:spLocks noChangeShapeType="1"/>
            </p:cNvSpPr>
            <p:nvPr/>
          </p:nvSpPr>
          <p:spPr bwMode="auto">
            <a:xfrm>
              <a:off x="1252" y="1274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2" name="Line 45"/>
            <p:cNvSpPr>
              <a:spLocks noChangeShapeType="1"/>
            </p:cNvSpPr>
            <p:nvPr/>
          </p:nvSpPr>
          <p:spPr bwMode="auto">
            <a:xfrm>
              <a:off x="1252" y="998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3" name="Line 46"/>
            <p:cNvSpPr>
              <a:spLocks noChangeShapeType="1"/>
            </p:cNvSpPr>
            <p:nvPr/>
          </p:nvSpPr>
          <p:spPr bwMode="auto">
            <a:xfrm>
              <a:off x="1252" y="1004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4" name="Line 47"/>
            <p:cNvSpPr>
              <a:spLocks noChangeShapeType="1"/>
            </p:cNvSpPr>
            <p:nvPr/>
          </p:nvSpPr>
          <p:spPr bwMode="auto">
            <a:xfrm>
              <a:off x="1252" y="2324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5" name="Line 48"/>
            <p:cNvSpPr>
              <a:spLocks noChangeShapeType="1"/>
            </p:cNvSpPr>
            <p:nvPr/>
          </p:nvSpPr>
          <p:spPr bwMode="auto">
            <a:xfrm>
              <a:off x="1252" y="2330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6" name="Line 49"/>
            <p:cNvSpPr>
              <a:spLocks noChangeShapeType="1"/>
            </p:cNvSpPr>
            <p:nvPr/>
          </p:nvSpPr>
          <p:spPr bwMode="auto">
            <a:xfrm>
              <a:off x="1252" y="2336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7" name="Line 50"/>
            <p:cNvSpPr>
              <a:spLocks noChangeShapeType="1"/>
            </p:cNvSpPr>
            <p:nvPr/>
          </p:nvSpPr>
          <p:spPr bwMode="auto">
            <a:xfrm>
              <a:off x="1252" y="2342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8" name="Rectangle 51"/>
            <p:cNvSpPr>
              <a:spLocks noChangeArrowheads="1"/>
            </p:cNvSpPr>
            <p:nvPr/>
          </p:nvSpPr>
          <p:spPr bwMode="auto">
            <a:xfrm>
              <a:off x="7252" y="2144"/>
              <a:ext cx="182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3209" name="Freeform 52"/>
            <p:cNvSpPr>
              <a:spLocks/>
            </p:cNvSpPr>
            <p:nvPr/>
          </p:nvSpPr>
          <p:spPr bwMode="auto">
            <a:xfrm>
              <a:off x="7312" y="2282"/>
              <a:ext cx="54" cy="108"/>
            </a:xfrm>
            <a:custGeom>
              <a:avLst/>
              <a:gdLst>
                <a:gd name="T0" fmla="*/ 0 w 54"/>
                <a:gd name="T1" fmla="*/ 0 h 108"/>
                <a:gd name="T2" fmla="*/ 54 w 54"/>
                <a:gd name="T3" fmla="*/ 54 h 108"/>
                <a:gd name="T4" fmla="*/ 0 w 54"/>
                <a:gd name="T5" fmla="*/ 108 h 108"/>
                <a:gd name="T6" fmla="*/ 0 w 54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108"/>
                <a:gd name="T14" fmla="*/ 54 w 54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108">
                  <a:moveTo>
                    <a:pt x="0" y="0"/>
                  </a:moveTo>
                  <a:lnTo>
                    <a:pt x="54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10" name="Line 53"/>
            <p:cNvSpPr>
              <a:spLocks noChangeShapeType="1"/>
            </p:cNvSpPr>
            <p:nvPr/>
          </p:nvSpPr>
          <p:spPr bwMode="auto">
            <a:xfrm flipV="1">
              <a:off x="4300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1" name="Line 54"/>
            <p:cNvSpPr>
              <a:spLocks noChangeShapeType="1"/>
            </p:cNvSpPr>
            <p:nvPr/>
          </p:nvSpPr>
          <p:spPr bwMode="auto">
            <a:xfrm flipV="1">
              <a:off x="4306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2" name="Line 55"/>
            <p:cNvSpPr>
              <a:spLocks noChangeShapeType="1"/>
            </p:cNvSpPr>
            <p:nvPr/>
          </p:nvSpPr>
          <p:spPr bwMode="auto">
            <a:xfrm flipV="1">
              <a:off x="4312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3" name="Line 56"/>
            <p:cNvSpPr>
              <a:spLocks noChangeShapeType="1"/>
            </p:cNvSpPr>
            <p:nvPr/>
          </p:nvSpPr>
          <p:spPr bwMode="auto">
            <a:xfrm flipV="1">
              <a:off x="4318" y="734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4" name="Rectangle 57"/>
            <p:cNvSpPr>
              <a:spLocks noChangeArrowheads="1"/>
            </p:cNvSpPr>
            <p:nvPr/>
          </p:nvSpPr>
          <p:spPr bwMode="auto">
            <a:xfrm>
              <a:off x="4384" y="722"/>
              <a:ext cx="182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3215" name="Freeform 58"/>
            <p:cNvSpPr>
              <a:spLocks/>
            </p:cNvSpPr>
            <p:nvPr/>
          </p:nvSpPr>
          <p:spPr bwMode="auto">
            <a:xfrm>
              <a:off x="4258" y="740"/>
              <a:ext cx="108" cy="54"/>
            </a:xfrm>
            <a:custGeom>
              <a:avLst/>
              <a:gdLst>
                <a:gd name="T0" fmla="*/ 0 w 108"/>
                <a:gd name="T1" fmla="*/ 54 h 54"/>
                <a:gd name="T2" fmla="*/ 54 w 108"/>
                <a:gd name="T3" fmla="*/ 0 h 54"/>
                <a:gd name="T4" fmla="*/ 108 w 108"/>
                <a:gd name="T5" fmla="*/ 54 h 54"/>
                <a:gd name="T6" fmla="*/ 0 w 108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8"/>
                <a:gd name="T13" fmla="*/ 0 h 54"/>
                <a:gd name="T14" fmla="*/ 108 w 108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8" h="54">
                  <a:moveTo>
                    <a:pt x="0" y="54"/>
                  </a:moveTo>
                  <a:lnTo>
                    <a:pt x="54" y="0"/>
                  </a:lnTo>
                  <a:lnTo>
                    <a:pt x="108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16" name="Rectangle 59"/>
            <p:cNvSpPr>
              <a:spLocks noChangeArrowheads="1"/>
            </p:cNvSpPr>
            <p:nvPr/>
          </p:nvSpPr>
          <p:spPr bwMode="auto">
            <a:xfrm>
              <a:off x="1246" y="734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7" name="Line 60"/>
            <p:cNvSpPr>
              <a:spLocks noChangeShapeType="1"/>
            </p:cNvSpPr>
            <p:nvPr/>
          </p:nvSpPr>
          <p:spPr bwMode="auto">
            <a:xfrm>
              <a:off x="1762" y="2300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8" name="Rectangle 61"/>
            <p:cNvSpPr>
              <a:spLocks noChangeArrowheads="1"/>
            </p:cNvSpPr>
            <p:nvPr/>
          </p:nvSpPr>
          <p:spPr bwMode="auto">
            <a:xfrm>
              <a:off x="1702" y="2378"/>
              <a:ext cx="488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3219" name="Line 62"/>
            <p:cNvSpPr>
              <a:spLocks noChangeShapeType="1"/>
            </p:cNvSpPr>
            <p:nvPr/>
          </p:nvSpPr>
          <p:spPr bwMode="auto">
            <a:xfrm>
              <a:off x="2272" y="2300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20" name="Rectangle 63"/>
            <p:cNvSpPr>
              <a:spLocks noChangeArrowheads="1"/>
            </p:cNvSpPr>
            <p:nvPr/>
          </p:nvSpPr>
          <p:spPr bwMode="auto">
            <a:xfrm>
              <a:off x="2212" y="2378"/>
              <a:ext cx="488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221" name="Line 64"/>
            <p:cNvSpPr>
              <a:spLocks noChangeShapeType="1"/>
            </p:cNvSpPr>
            <p:nvPr/>
          </p:nvSpPr>
          <p:spPr bwMode="auto">
            <a:xfrm>
              <a:off x="2782" y="2300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22" name="Rectangle 65"/>
            <p:cNvSpPr>
              <a:spLocks noChangeArrowheads="1"/>
            </p:cNvSpPr>
            <p:nvPr/>
          </p:nvSpPr>
          <p:spPr bwMode="auto">
            <a:xfrm>
              <a:off x="2722" y="2378"/>
              <a:ext cx="488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3223" name="Line 66"/>
            <p:cNvSpPr>
              <a:spLocks noChangeShapeType="1"/>
            </p:cNvSpPr>
            <p:nvPr/>
          </p:nvSpPr>
          <p:spPr bwMode="auto">
            <a:xfrm>
              <a:off x="3292" y="2300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24" name="Rectangle 67"/>
            <p:cNvSpPr>
              <a:spLocks noChangeArrowheads="1"/>
            </p:cNvSpPr>
            <p:nvPr/>
          </p:nvSpPr>
          <p:spPr bwMode="auto">
            <a:xfrm>
              <a:off x="3232" y="2378"/>
              <a:ext cx="488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225" name="Line 68"/>
            <p:cNvSpPr>
              <a:spLocks noChangeShapeType="1"/>
            </p:cNvSpPr>
            <p:nvPr/>
          </p:nvSpPr>
          <p:spPr bwMode="auto">
            <a:xfrm>
              <a:off x="3802" y="2300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26" name="Rectangle 69"/>
            <p:cNvSpPr>
              <a:spLocks noChangeArrowheads="1"/>
            </p:cNvSpPr>
            <p:nvPr/>
          </p:nvSpPr>
          <p:spPr bwMode="auto">
            <a:xfrm>
              <a:off x="3742" y="2378"/>
              <a:ext cx="488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3227" name="Rectangle 70"/>
            <p:cNvSpPr>
              <a:spLocks noChangeArrowheads="1"/>
            </p:cNvSpPr>
            <p:nvPr/>
          </p:nvSpPr>
          <p:spPr bwMode="auto">
            <a:xfrm>
              <a:off x="4336" y="2378"/>
              <a:ext cx="244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3228" name="Line 71"/>
            <p:cNvSpPr>
              <a:spLocks noChangeShapeType="1"/>
            </p:cNvSpPr>
            <p:nvPr/>
          </p:nvSpPr>
          <p:spPr bwMode="auto">
            <a:xfrm>
              <a:off x="4822" y="2300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29" name="Rectangle 72"/>
            <p:cNvSpPr>
              <a:spLocks noChangeArrowheads="1"/>
            </p:cNvSpPr>
            <p:nvPr/>
          </p:nvSpPr>
          <p:spPr bwMode="auto">
            <a:xfrm>
              <a:off x="4828" y="2378"/>
              <a:ext cx="244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3230" name="Line 73"/>
            <p:cNvSpPr>
              <a:spLocks noChangeShapeType="1"/>
            </p:cNvSpPr>
            <p:nvPr/>
          </p:nvSpPr>
          <p:spPr bwMode="auto">
            <a:xfrm>
              <a:off x="5332" y="2300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31" name="Rectangle 74"/>
            <p:cNvSpPr>
              <a:spLocks noChangeArrowheads="1"/>
            </p:cNvSpPr>
            <p:nvPr/>
          </p:nvSpPr>
          <p:spPr bwMode="auto">
            <a:xfrm>
              <a:off x="5338" y="2378"/>
              <a:ext cx="244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232" name="Line 75"/>
            <p:cNvSpPr>
              <a:spLocks noChangeShapeType="1"/>
            </p:cNvSpPr>
            <p:nvPr/>
          </p:nvSpPr>
          <p:spPr bwMode="auto">
            <a:xfrm>
              <a:off x="5842" y="2300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33" name="Rectangle 76"/>
            <p:cNvSpPr>
              <a:spLocks noChangeArrowheads="1"/>
            </p:cNvSpPr>
            <p:nvPr/>
          </p:nvSpPr>
          <p:spPr bwMode="auto">
            <a:xfrm>
              <a:off x="5848" y="2378"/>
              <a:ext cx="244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3234" name="Line 77"/>
            <p:cNvSpPr>
              <a:spLocks noChangeShapeType="1"/>
            </p:cNvSpPr>
            <p:nvPr/>
          </p:nvSpPr>
          <p:spPr bwMode="auto">
            <a:xfrm>
              <a:off x="6352" y="2300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35" name="Rectangle 78"/>
            <p:cNvSpPr>
              <a:spLocks noChangeArrowheads="1"/>
            </p:cNvSpPr>
            <p:nvPr/>
          </p:nvSpPr>
          <p:spPr bwMode="auto">
            <a:xfrm>
              <a:off x="6358" y="2378"/>
              <a:ext cx="244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236" name="Line 79"/>
            <p:cNvSpPr>
              <a:spLocks noChangeShapeType="1"/>
            </p:cNvSpPr>
            <p:nvPr/>
          </p:nvSpPr>
          <p:spPr bwMode="auto">
            <a:xfrm>
              <a:off x="6862" y="2300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37" name="Rectangle 80"/>
            <p:cNvSpPr>
              <a:spLocks noChangeArrowheads="1"/>
            </p:cNvSpPr>
            <p:nvPr/>
          </p:nvSpPr>
          <p:spPr bwMode="auto">
            <a:xfrm>
              <a:off x="6868" y="2378"/>
              <a:ext cx="244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3238" name="Rectangle 81"/>
            <p:cNvSpPr>
              <a:spLocks noChangeArrowheads="1"/>
            </p:cNvSpPr>
            <p:nvPr/>
          </p:nvSpPr>
          <p:spPr bwMode="auto">
            <a:xfrm>
              <a:off x="4090" y="3614"/>
              <a:ext cx="731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-10</a:t>
              </a:r>
              <a:endParaRPr lang="en-US"/>
            </a:p>
          </p:txBody>
        </p:sp>
        <p:sp>
          <p:nvSpPr>
            <p:cNvPr id="3239" name="Line 82"/>
            <p:cNvSpPr>
              <a:spLocks noChangeShapeType="1"/>
            </p:cNvSpPr>
            <p:nvPr/>
          </p:nvSpPr>
          <p:spPr bwMode="auto">
            <a:xfrm>
              <a:off x="4276" y="3674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40" name="Rectangle 83"/>
            <p:cNvSpPr>
              <a:spLocks noChangeArrowheads="1"/>
            </p:cNvSpPr>
            <p:nvPr/>
          </p:nvSpPr>
          <p:spPr bwMode="auto">
            <a:xfrm>
              <a:off x="4150" y="3344"/>
              <a:ext cx="488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3241" name="Line 84"/>
            <p:cNvSpPr>
              <a:spLocks noChangeShapeType="1"/>
            </p:cNvSpPr>
            <p:nvPr/>
          </p:nvSpPr>
          <p:spPr bwMode="auto">
            <a:xfrm>
              <a:off x="4276" y="3404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42" name="Rectangle 85"/>
            <p:cNvSpPr>
              <a:spLocks noChangeArrowheads="1"/>
            </p:cNvSpPr>
            <p:nvPr/>
          </p:nvSpPr>
          <p:spPr bwMode="auto">
            <a:xfrm>
              <a:off x="4150" y="3080"/>
              <a:ext cx="488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3243" name="Line 86"/>
            <p:cNvSpPr>
              <a:spLocks noChangeShapeType="1"/>
            </p:cNvSpPr>
            <p:nvPr/>
          </p:nvSpPr>
          <p:spPr bwMode="auto">
            <a:xfrm>
              <a:off x="4276" y="3140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44" name="Rectangle 87"/>
            <p:cNvSpPr>
              <a:spLocks noChangeArrowheads="1"/>
            </p:cNvSpPr>
            <p:nvPr/>
          </p:nvSpPr>
          <p:spPr bwMode="auto">
            <a:xfrm>
              <a:off x="4150" y="2810"/>
              <a:ext cx="488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245" name="Line 88"/>
            <p:cNvSpPr>
              <a:spLocks noChangeShapeType="1"/>
            </p:cNvSpPr>
            <p:nvPr/>
          </p:nvSpPr>
          <p:spPr bwMode="auto">
            <a:xfrm>
              <a:off x="4276" y="2870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46" name="Rectangle 89"/>
            <p:cNvSpPr>
              <a:spLocks noChangeArrowheads="1"/>
            </p:cNvSpPr>
            <p:nvPr/>
          </p:nvSpPr>
          <p:spPr bwMode="auto">
            <a:xfrm>
              <a:off x="4150" y="2546"/>
              <a:ext cx="488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247" name="Line 90"/>
            <p:cNvSpPr>
              <a:spLocks noChangeShapeType="1"/>
            </p:cNvSpPr>
            <p:nvPr/>
          </p:nvSpPr>
          <p:spPr bwMode="auto">
            <a:xfrm>
              <a:off x="4276" y="2606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48" name="Rectangle 91"/>
            <p:cNvSpPr>
              <a:spLocks noChangeArrowheads="1"/>
            </p:cNvSpPr>
            <p:nvPr/>
          </p:nvSpPr>
          <p:spPr bwMode="auto">
            <a:xfrm>
              <a:off x="4210" y="2012"/>
              <a:ext cx="244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249" name="Line 92"/>
            <p:cNvSpPr>
              <a:spLocks noChangeShapeType="1"/>
            </p:cNvSpPr>
            <p:nvPr/>
          </p:nvSpPr>
          <p:spPr bwMode="auto">
            <a:xfrm>
              <a:off x="4276" y="2072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50" name="Rectangle 93"/>
            <p:cNvSpPr>
              <a:spLocks noChangeArrowheads="1"/>
            </p:cNvSpPr>
            <p:nvPr/>
          </p:nvSpPr>
          <p:spPr bwMode="auto">
            <a:xfrm>
              <a:off x="4210" y="1748"/>
              <a:ext cx="244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251" name="Line 94"/>
            <p:cNvSpPr>
              <a:spLocks noChangeShapeType="1"/>
            </p:cNvSpPr>
            <p:nvPr/>
          </p:nvSpPr>
          <p:spPr bwMode="auto">
            <a:xfrm>
              <a:off x="4276" y="1808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52" name="Rectangle 95"/>
            <p:cNvSpPr>
              <a:spLocks noChangeArrowheads="1"/>
            </p:cNvSpPr>
            <p:nvPr/>
          </p:nvSpPr>
          <p:spPr bwMode="auto">
            <a:xfrm>
              <a:off x="4210" y="1478"/>
              <a:ext cx="244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3253" name="Line 96"/>
            <p:cNvSpPr>
              <a:spLocks noChangeShapeType="1"/>
            </p:cNvSpPr>
            <p:nvPr/>
          </p:nvSpPr>
          <p:spPr bwMode="auto">
            <a:xfrm>
              <a:off x="4276" y="1538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54" name="Rectangle 97"/>
            <p:cNvSpPr>
              <a:spLocks noChangeArrowheads="1"/>
            </p:cNvSpPr>
            <p:nvPr/>
          </p:nvSpPr>
          <p:spPr bwMode="auto">
            <a:xfrm>
              <a:off x="4210" y="1214"/>
              <a:ext cx="244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3255" name="Line 98"/>
            <p:cNvSpPr>
              <a:spLocks noChangeShapeType="1"/>
            </p:cNvSpPr>
            <p:nvPr/>
          </p:nvSpPr>
          <p:spPr bwMode="auto">
            <a:xfrm>
              <a:off x="4276" y="1274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56" name="Rectangle 99"/>
            <p:cNvSpPr>
              <a:spLocks noChangeArrowheads="1"/>
            </p:cNvSpPr>
            <p:nvPr/>
          </p:nvSpPr>
          <p:spPr bwMode="auto">
            <a:xfrm>
              <a:off x="4150" y="944"/>
              <a:ext cx="488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/>
            </a:p>
          </p:txBody>
        </p:sp>
        <p:sp>
          <p:nvSpPr>
            <p:cNvPr id="3257" name="Line 100"/>
            <p:cNvSpPr>
              <a:spLocks noChangeShapeType="1"/>
            </p:cNvSpPr>
            <p:nvPr/>
          </p:nvSpPr>
          <p:spPr bwMode="auto">
            <a:xfrm>
              <a:off x="4276" y="1004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58" name="Freeform 101"/>
            <p:cNvSpPr>
              <a:spLocks/>
            </p:cNvSpPr>
            <p:nvPr/>
          </p:nvSpPr>
          <p:spPr bwMode="auto">
            <a:xfrm>
              <a:off x="2512" y="3380"/>
              <a:ext cx="84" cy="576"/>
            </a:xfrm>
            <a:custGeom>
              <a:avLst/>
              <a:gdLst>
                <a:gd name="T0" fmla="*/ 504 w 14"/>
                <a:gd name="T1" fmla="*/ 0 h 96"/>
                <a:gd name="T2" fmla="*/ 432 w 14"/>
                <a:gd name="T3" fmla="*/ 468 h 96"/>
                <a:gd name="T4" fmla="*/ 360 w 14"/>
                <a:gd name="T5" fmla="*/ 972 h 96"/>
                <a:gd name="T6" fmla="*/ 288 w 14"/>
                <a:gd name="T7" fmla="*/ 1440 h 96"/>
                <a:gd name="T8" fmla="*/ 216 w 14"/>
                <a:gd name="T9" fmla="*/ 1944 h 96"/>
                <a:gd name="T10" fmla="*/ 180 w 14"/>
                <a:gd name="T11" fmla="*/ 2196 h 96"/>
                <a:gd name="T12" fmla="*/ 144 w 14"/>
                <a:gd name="T13" fmla="*/ 2448 h 96"/>
                <a:gd name="T14" fmla="*/ 108 w 14"/>
                <a:gd name="T15" fmla="*/ 2736 h 96"/>
                <a:gd name="T16" fmla="*/ 72 w 14"/>
                <a:gd name="T17" fmla="*/ 2988 h 96"/>
                <a:gd name="T18" fmla="*/ 36 w 14"/>
                <a:gd name="T19" fmla="*/ 3240 h 96"/>
                <a:gd name="T20" fmla="*/ 0 w 14"/>
                <a:gd name="T21" fmla="*/ 3456 h 9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4"/>
                <a:gd name="T34" fmla="*/ 0 h 96"/>
                <a:gd name="T35" fmla="*/ 14 w 14"/>
                <a:gd name="T36" fmla="*/ 96 h 9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4" h="96">
                  <a:moveTo>
                    <a:pt x="14" y="0"/>
                  </a:moveTo>
                  <a:lnTo>
                    <a:pt x="12" y="13"/>
                  </a:lnTo>
                  <a:lnTo>
                    <a:pt x="10" y="27"/>
                  </a:lnTo>
                  <a:lnTo>
                    <a:pt x="8" y="40"/>
                  </a:lnTo>
                  <a:lnTo>
                    <a:pt x="6" y="54"/>
                  </a:lnTo>
                  <a:lnTo>
                    <a:pt x="5" y="61"/>
                  </a:lnTo>
                  <a:lnTo>
                    <a:pt x="4" y="68"/>
                  </a:lnTo>
                  <a:lnTo>
                    <a:pt x="3" y="76"/>
                  </a:lnTo>
                  <a:lnTo>
                    <a:pt x="2" y="83"/>
                  </a:lnTo>
                  <a:lnTo>
                    <a:pt x="1" y="90"/>
                  </a:lnTo>
                  <a:lnTo>
                    <a:pt x="0" y="96"/>
                  </a:lnTo>
                </a:path>
              </a:pathLst>
            </a:cu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59" name="Freeform 102"/>
            <p:cNvSpPr>
              <a:spLocks/>
            </p:cNvSpPr>
            <p:nvPr/>
          </p:nvSpPr>
          <p:spPr bwMode="auto">
            <a:xfrm>
              <a:off x="2585" y="677"/>
              <a:ext cx="3560" cy="2946"/>
            </a:xfrm>
            <a:custGeom>
              <a:avLst/>
              <a:gdLst>
                <a:gd name="T0" fmla="*/ 288 w 586"/>
                <a:gd name="T1" fmla="*/ 14184 h 501"/>
                <a:gd name="T2" fmla="*/ 648 w 586"/>
                <a:gd name="T3" fmla="*/ 12096 h 501"/>
                <a:gd name="T4" fmla="*/ 1008 w 586"/>
                <a:gd name="T5" fmla="*/ 10260 h 501"/>
                <a:gd name="T6" fmla="*/ 1368 w 586"/>
                <a:gd name="T7" fmla="*/ 8604 h 501"/>
                <a:gd name="T8" fmla="*/ 1728 w 586"/>
                <a:gd name="T9" fmla="*/ 7128 h 501"/>
                <a:gd name="T10" fmla="*/ 2088 w 586"/>
                <a:gd name="T11" fmla="*/ 5868 h 501"/>
                <a:gd name="T12" fmla="*/ 2448 w 586"/>
                <a:gd name="T13" fmla="*/ 4788 h 501"/>
                <a:gd name="T14" fmla="*/ 2808 w 586"/>
                <a:gd name="T15" fmla="*/ 3852 h 501"/>
                <a:gd name="T16" fmla="*/ 3168 w 586"/>
                <a:gd name="T17" fmla="*/ 3096 h 501"/>
                <a:gd name="T18" fmla="*/ 3528 w 586"/>
                <a:gd name="T19" fmla="*/ 2484 h 501"/>
                <a:gd name="T20" fmla="*/ 3888 w 586"/>
                <a:gd name="T21" fmla="*/ 2016 h 501"/>
                <a:gd name="T22" fmla="*/ 4248 w 586"/>
                <a:gd name="T23" fmla="*/ 1692 h 501"/>
                <a:gd name="T24" fmla="*/ 4608 w 586"/>
                <a:gd name="T25" fmla="*/ 1512 h 501"/>
                <a:gd name="T26" fmla="*/ 4968 w 586"/>
                <a:gd name="T27" fmla="*/ 1440 h 501"/>
                <a:gd name="T28" fmla="*/ 5328 w 586"/>
                <a:gd name="T29" fmla="*/ 1476 h 501"/>
                <a:gd name="T30" fmla="*/ 5688 w 586"/>
                <a:gd name="T31" fmla="*/ 1620 h 501"/>
                <a:gd name="T32" fmla="*/ 6048 w 586"/>
                <a:gd name="T33" fmla="*/ 1872 h 501"/>
                <a:gd name="T34" fmla="*/ 6408 w 586"/>
                <a:gd name="T35" fmla="*/ 2232 h 501"/>
                <a:gd name="T36" fmla="*/ 6768 w 586"/>
                <a:gd name="T37" fmla="*/ 2664 h 501"/>
                <a:gd name="T38" fmla="*/ 7128 w 586"/>
                <a:gd name="T39" fmla="*/ 3168 h 501"/>
                <a:gd name="T40" fmla="*/ 7488 w 586"/>
                <a:gd name="T41" fmla="*/ 3744 h 501"/>
                <a:gd name="T42" fmla="*/ 7848 w 586"/>
                <a:gd name="T43" fmla="*/ 4392 h 501"/>
                <a:gd name="T44" fmla="*/ 8208 w 586"/>
                <a:gd name="T45" fmla="*/ 5076 h 501"/>
                <a:gd name="T46" fmla="*/ 8568 w 586"/>
                <a:gd name="T47" fmla="*/ 5832 h 501"/>
                <a:gd name="T48" fmla="*/ 8928 w 586"/>
                <a:gd name="T49" fmla="*/ 6588 h 501"/>
                <a:gd name="T50" fmla="*/ 9288 w 586"/>
                <a:gd name="T51" fmla="*/ 7380 h 501"/>
                <a:gd name="T52" fmla="*/ 9648 w 586"/>
                <a:gd name="T53" fmla="*/ 8208 h 501"/>
                <a:gd name="T54" fmla="*/ 10008 w 586"/>
                <a:gd name="T55" fmla="*/ 9072 h 501"/>
                <a:gd name="T56" fmla="*/ 10368 w 586"/>
                <a:gd name="T57" fmla="*/ 9900 h 501"/>
                <a:gd name="T58" fmla="*/ 10728 w 586"/>
                <a:gd name="T59" fmla="*/ 10764 h 501"/>
                <a:gd name="T60" fmla="*/ 11088 w 586"/>
                <a:gd name="T61" fmla="*/ 11592 h 501"/>
                <a:gd name="T62" fmla="*/ 11448 w 586"/>
                <a:gd name="T63" fmla="*/ 12420 h 501"/>
                <a:gd name="T64" fmla="*/ 11808 w 586"/>
                <a:gd name="T65" fmla="*/ 13212 h 501"/>
                <a:gd name="T66" fmla="*/ 12168 w 586"/>
                <a:gd name="T67" fmla="*/ 13968 h 501"/>
                <a:gd name="T68" fmla="*/ 12528 w 586"/>
                <a:gd name="T69" fmla="*/ 14688 h 501"/>
                <a:gd name="T70" fmla="*/ 12888 w 586"/>
                <a:gd name="T71" fmla="*/ 15336 h 501"/>
                <a:gd name="T72" fmla="*/ 13248 w 586"/>
                <a:gd name="T73" fmla="*/ 15948 h 501"/>
                <a:gd name="T74" fmla="*/ 13608 w 586"/>
                <a:gd name="T75" fmla="*/ 16524 h 501"/>
                <a:gd name="T76" fmla="*/ 13968 w 586"/>
                <a:gd name="T77" fmla="*/ 16992 h 501"/>
                <a:gd name="T78" fmla="*/ 14328 w 586"/>
                <a:gd name="T79" fmla="*/ 17388 h 501"/>
                <a:gd name="T80" fmla="*/ 14688 w 586"/>
                <a:gd name="T81" fmla="*/ 17712 h 501"/>
                <a:gd name="T82" fmla="*/ 15048 w 586"/>
                <a:gd name="T83" fmla="*/ 17928 h 501"/>
                <a:gd name="T84" fmla="*/ 15408 w 586"/>
                <a:gd name="T85" fmla="*/ 18036 h 501"/>
                <a:gd name="T86" fmla="*/ 15768 w 586"/>
                <a:gd name="T87" fmla="*/ 18036 h 501"/>
                <a:gd name="T88" fmla="*/ 16128 w 586"/>
                <a:gd name="T89" fmla="*/ 17928 h 501"/>
                <a:gd name="T90" fmla="*/ 16488 w 586"/>
                <a:gd name="T91" fmla="*/ 17676 h 501"/>
                <a:gd name="T92" fmla="*/ 16848 w 586"/>
                <a:gd name="T93" fmla="*/ 17280 h 501"/>
                <a:gd name="T94" fmla="*/ 17208 w 586"/>
                <a:gd name="T95" fmla="*/ 16776 h 501"/>
                <a:gd name="T96" fmla="*/ 17568 w 586"/>
                <a:gd name="T97" fmla="*/ 16092 h 501"/>
                <a:gd name="T98" fmla="*/ 17928 w 586"/>
                <a:gd name="T99" fmla="*/ 15264 h 501"/>
                <a:gd name="T100" fmla="*/ 18288 w 586"/>
                <a:gd name="T101" fmla="*/ 14292 h 501"/>
                <a:gd name="T102" fmla="*/ 18648 w 586"/>
                <a:gd name="T103" fmla="*/ 13104 h 501"/>
                <a:gd name="T104" fmla="*/ 19008 w 586"/>
                <a:gd name="T105" fmla="*/ 11772 h 501"/>
                <a:gd name="T106" fmla="*/ 19368 w 586"/>
                <a:gd name="T107" fmla="*/ 10224 h 501"/>
                <a:gd name="T108" fmla="*/ 19728 w 586"/>
                <a:gd name="T109" fmla="*/ 8496 h 501"/>
                <a:gd name="T110" fmla="*/ 20088 w 586"/>
                <a:gd name="T111" fmla="*/ 6552 h 501"/>
                <a:gd name="T112" fmla="*/ 20448 w 586"/>
                <a:gd name="T113" fmla="*/ 4428 h 501"/>
                <a:gd name="T114" fmla="*/ 20808 w 586"/>
                <a:gd name="T115" fmla="*/ 2052 h 501"/>
                <a:gd name="T116" fmla="*/ 21024 w 586"/>
                <a:gd name="T117" fmla="*/ 504 h 501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86"/>
                <a:gd name="T178" fmla="*/ 0 h 501"/>
                <a:gd name="T179" fmla="*/ 586 w 586"/>
                <a:gd name="T180" fmla="*/ 501 h 501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86" h="501">
                  <a:moveTo>
                    <a:pt x="0" y="444"/>
                  </a:moveTo>
                  <a:lnTo>
                    <a:pt x="2" y="431"/>
                  </a:lnTo>
                  <a:lnTo>
                    <a:pt x="4" y="418"/>
                  </a:lnTo>
                  <a:lnTo>
                    <a:pt x="6" y="406"/>
                  </a:lnTo>
                  <a:lnTo>
                    <a:pt x="8" y="394"/>
                  </a:lnTo>
                  <a:lnTo>
                    <a:pt x="10" y="382"/>
                  </a:lnTo>
                  <a:lnTo>
                    <a:pt x="12" y="370"/>
                  </a:lnTo>
                  <a:lnTo>
                    <a:pt x="14" y="359"/>
                  </a:lnTo>
                  <a:lnTo>
                    <a:pt x="16" y="347"/>
                  </a:lnTo>
                  <a:lnTo>
                    <a:pt x="18" y="336"/>
                  </a:lnTo>
                  <a:lnTo>
                    <a:pt x="20" y="326"/>
                  </a:lnTo>
                  <a:lnTo>
                    <a:pt x="22" y="315"/>
                  </a:lnTo>
                  <a:lnTo>
                    <a:pt x="24" y="305"/>
                  </a:lnTo>
                  <a:lnTo>
                    <a:pt x="26" y="295"/>
                  </a:lnTo>
                  <a:lnTo>
                    <a:pt x="28" y="285"/>
                  </a:lnTo>
                  <a:lnTo>
                    <a:pt x="30" y="275"/>
                  </a:lnTo>
                  <a:lnTo>
                    <a:pt x="32" y="266"/>
                  </a:lnTo>
                  <a:lnTo>
                    <a:pt x="34" y="257"/>
                  </a:lnTo>
                  <a:lnTo>
                    <a:pt x="36" y="248"/>
                  </a:lnTo>
                  <a:lnTo>
                    <a:pt x="38" y="239"/>
                  </a:lnTo>
                  <a:lnTo>
                    <a:pt x="40" y="230"/>
                  </a:lnTo>
                  <a:lnTo>
                    <a:pt x="42" y="222"/>
                  </a:lnTo>
                  <a:lnTo>
                    <a:pt x="44" y="214"/>
                  </a:lnTo>
                  <a:lnTo>
                    <a:pt x="46" y="206"/>
                  </a:lnTo>
                  <a:lnTo>
                    <a:pt x="48" y="198"/>
                  </a:lnTo>
                  <a:lnTo>
                    <a:pt x="50" y="191"/>
                  </a:lnTo>
                  <a:lnTo>
                    <a:pt x="52" y="184"/>
                  </a:lnTo>
                  <a:lnTo>
                    <a:pt x="54" y="177"/>
                  </a:lnTo>
                  <a:lnTo>
                    <a:pt x="56" y="170"/>
                  </a:lnTo>
                  <a:lnTo>
                    <a:pt x="58" y="163"/>
                  </a:lnTo>
                  <a:lnTo>
                    <a:pt x="60" y="156"/>
                  </a:lnTo>
                  <a:lnTo>
                    <a:pt x="62" y="150"/>
                  </a:lnTo>
                  <a:lnTo>
                    <a:pt x="64" y="144"/>
                  </a:lnTo>
                  <a:lnTo>
                    <a:pt x="66" y="138"/>
                  </a:lnTo>
                  <a:lnTo>
                    <a:pt x="68" y="133"/>
                  </a:lnTo>
                  <a:lnTo>
                    <a:pt x="70" y="127"/>
                  </a:lnTo>
                  <a:lnTo>
                    <a:pt x="72" y="122"/>
                  </a:lnTo>
                  <a:lnTo>
                    <a:pt x="74" y="117"/>
                  </a:lnTo>
                  <a:lnTo>
                    <a:pt x="76" y="112"/>
                  </a:lnTo>
                  <a:lnTo>
                    <a:pt x="78" y="107"/>
                  </a:lnTo>
                  <a:lnTo>
                    <a:pt x="80" y="102"/>
                  </a:lnTo>
                  <a:lnTo>
                    <a:pt x="82" y="98"/>
                  </a:lnTo>
                  <a:lnTo>
                    <a:pt x="84" y="94"/>
                  </a:lnTo>
                  <a:lnTo>
                    <a:pt x="86" y="90"/>
                  </a:lnTo>
                  <a:lnTo>
                    <a:pt x="88" y="86"/>
                  </a:lnTo>
                  <a:lnTo>
                    <a:pt x="90" y="82"/>
                  </a:lnTo>
                  <a:lnTo>
                    <a:pt x="92" y="78"/>
                  </a:lnTo>
                  <a:lnTo>
                    <a:pt x="94" y="75"/>
                  </a:lnTo>
                  <a:lnTo>
                    <a:pt x="96" y="72"/>
                  </a:lnTo>
                  <a:lnTo>
                    <a:pt x="98" y="69"/>
                  </a:lnTo>
                  <a:lnTo>
                    <a:pt x="100" y="66"/>
                  </a:lnTo>
                  <a:lnTo>
                    <a:pt x="102" y="63"/>
                  </a:lnTo>
                  <a:lnTo>
                    <a:pt x="104" y="61"/>
                  </a:lnTo>
                  <a:lnTo>
                    <a:pt x="106" y="58"/>
                  </a:lnTo>
                  <a:lnTo>
                    <a:pt x="108" y="56"/>
                  </a:lnTo>
                  <a:lnTo>
                    <a:pt x="110" y="54"/>
                  </a:lnTo>
                  <a:lnTo>
                    <a:pt x="112" y="52"/>
                  </a:lnTo>
                  <a:lnTo>
                    <a:pt x="114" y="50"/>
                  </a:lnTo>
                  <a:lnTo>
                    <a:pt x="116" y="48"/>
                  </a:lnTo>
                  <a:lnTo>
                    <a:pt x="118" y="47"/>
                  </a:lnTo>
                  <a:lnTo>
                    <a:pt x="120" y="46"/>
                  </a:lnTo>
                  <a:lnTo>
                    <a:pt x="122" y="44"/>
                  </a:lnTo>
                  <a:lnTo>
                    <a:pt x="124" y="43"/>
                  </a:lnTo>
                  <a:lnTo>
                    <a:pt x="126" y="42"/>
                  </a:lnTo>
                  <a:lnTo>
                    <a:pt x="128" y="42"/>
                  </a:lnTo>
                  <a:lnTo>
                    <a:pt x="130" y="41"/>
                  </a:lnTo>
                  <a:lnTo>
                    <a:pt x="132" y="40"/>
                  </a:lnTo>
                  <a:lnTo>
                    <a:pt x="134" y="40"/>
                  </a:lnTo>
                  <a:lnTo>
                    <a:pt x="136" y="40"/>
                  </a:lnTo>
                  <a:lnTo>
                    <a:pt x="138" y="40"/>
                  </a:lnTo>
                  <a:lnTo>
                    <a:pt x="140" y="40"/>
                  </a:lnTo>
                  <a:lnTo>
                    <a:pt x="142" y="40"/>
                  </a:lnTo>
                  <a:lnTo>
                    <a:pt x="144" y="40"/>
                  </a:lnTo>
                  <a:lnTo>
                    <a:pt x="146" y="41"/>
                  </a:lnTo>
                  <a:lnTo>
                    <a:pt x="148" y="41"/>
                  </a:lnTo>
                  <a:lnTo>
                    <a:pt x="150" y="42"/>
                  </a:lnTo>
                  <a:lnTo>
                    <a:pt x="152" y="42"/>
                  </a:lnTo>
                  <a:lnTo>
                    <a:pt x="154" y="43"/>
                  </a:lnTo>
                  <a:lnTo>
                    <a:pt x="156" y="44"/>
                  </a:lnTo>
                  <a:lnTo>
                    <a:pt x="158" y="45"/>
                  </a:lnTo>
                  <a:lnTo>
                    <a:pt x="160" y="47"/>
                  </a:lnTo>
                  <a:lnTo>
                    <a:pt x="162" y="48"/>
                  </a:lnTo>
                  <a:lnTo>
                    <a:pt x="164" y="49"/>
                  </a:lnTo>
                  <a:lnTo>
                    <a:pt x="166" y="51"/>
                  </a:lnTo>
                  <a:lnTo>
                    <a:pt x="168" y="52"/>
                  </a:lnTo>
                  <a:lnTo>
                    <a:pt x="170" y="54"/>
                  </a:lnTo>
                  <a:lnTo>
                    <a:pt x="172" y="56"/>
                  </a:lnTo>
                  <a:lnTo>
                    <a:pt x="174" y="58"/>
                  </a:lnTo>
                  <a:lnTo>
                    <a:pt x="176" y="60"/>
                  </a:lnTo>
                  <a:lnTo>
                    <a:pt x="178" y="62"/>
                  </a:lnTo>
                  <a:lnTo>
                    <a:pt x="180" y="64"/>
                  </a:lnTo>
                  <a:lnTo>
                    <a:pt x="182" y="67"/>
                  </a:lnTo>
                  <a:lnTo>
                    <a:pt x="184" y="69"/>
                  </a:lnTo>
                  <a:lnTo>
                    <a:pt x="186" y="72"/>
                  </a:lnTo>
                  <a:lnTo>
                    <a:pt x="188" y="74"/>
                  </a:lnTo>
                  <a:lnTo>
                    <a:pt x="190" y="77"/>
                  </a:lnTo>
                  <a:lnTo>
                    <a:pt x="192" y="79"/>
                  </a:lnTo>
                  <a:lnTo>
                    <a:pt x="194" y="82"/>
                  </a:lnTo>
                  <a:lnTo>
                    <a:pt x="196" y="85"/>
                  </a:lnTo>
                  <a:lnTo>
                    <a:pt x="198" y="88"/>
                  </a:lnTo>
                  <a:lnTo>
                    <a:pt x="200" y="91"/>
                  </a:lnTo>
                  <a:lnTo>
                    <a:pt x="202" y="94"/>
                  </a:lnTo>
                  <a:lnTo>
                    <a:pt x="204" y="98"/>
                  </a:lnTo>
                  <a:lnTo>
                    <a:pt x="206" y="101"/>
                  </a:lnTo>
                  <a:lnTo>
                    <a:pt x="208" y="104"/>
                  </a:lnTo>
                  <a:lnTo>
                    <a:pt x="210" y="108"/>
                  </a:lnTo>
                  <a:lnTo>
                    <a:pt x="212" y="111"/>
                  </a:lnTo>
                  <a:lnTo>
                    <a:pt x="214" y="115"/>
                  </a:lnTo>
                  <a:lnTo>
                    <a:pt x="216" y="118"/>
                  </a:lnTo>
                  <a:lnTo>
                    <a:pt x="218" y="122"/>
                  </a:lnTo>
                  <a:lnTo>
                    <a:pt x="220" y="126"/>
                  </a:lnTo>
                  <a:lnTo>
                    <a:pt x="222" y="129"/>
                  </a:lnTo>
                  <a:lnTo>
                    <a:pt x="224" y="133"/>
                  </a:lnTo>
                  <a:lnTo>
                    <a:pt x="226" y="137"/>
                  </a:lnTo>
                  <a:lnTo>
                    <a:pt x="228" y="141"/>
                  </a:lnTo>
                  <a:lnTo>
                    <a:pt x="230" y="145"/>
                  </a:lnTo>
                  <a:lnTo>
                    <a:pt x="232" y="149"/>
                  </a:lnTo>
                  <a:lnTo>
                    <a:pt x="234" y="153"/>
                  </a:lnTo>
                  <a:lnTo>
                    <a:pt x="236" y="157"/>
                  </a:lnTo>
                  <a:lnTo>
                    <a:pt x="238" y="162"/>
                  </a:lnTo>
                  <a:lnTo>
                    <a:pt x="240" y="166"/>
                  </a:lnTo>
                  <a:lnTo>
                    <a:pt x="242" y="170"/>
                  </a:lnTo>
                  <a:lnTo>
                    <a:pt x="244" y="174"/>
                  </a:lnTo>
                  <a:lnTo>
                    <a:pt x="246" y="179"/>
                  </a:lnTo>
                  <a:lnTo>
                    <a:pt x="248" y="183"/>
                  </a:lnTo>
                  <a:lnTo>
                    <a:pt x="250" y="188"/>
                  </a:lnTo>
                  <a:lnTo>
                    <a:pt x="252" y="192"/>
                  </a:lnTo>
                  <a:lnTo>
                    <a:pt x="254" y="196"/>
                  </a:lnTo>
                  <a:lnTo>
                    <a:pt x="256" y="201"/>
                  </a:lnTo>
                  <a:lnTo>
                    <a:pt x="258" y="205"/>
                  </a:lnTo>
                  <a:lnTo>
                    <a:pt x="260" y="210"/>
                  </a:lnTo>
                  <a:lnTo>
                    <a:pt x="262" y="215"/>
                  </a:lnTo>
                  <a:lnTo>
                    <a:pt x="264" y="219"/>
                  </a:lnTo>
                  <a:lnTo>
                    <a:pt x="266" y="224"/>
                  </a:lnTo>
                  <a:lnTo>
                    <a:pt x="268" y="228"/>
                  </a:lnTo>
                  <a:lnTo>
                    <a:pt x="270" y="233"/>
                  </a:lnTo>
                  <a:lnTo>
                    <a:pt x="272" y="238"/>
                  </a:lnTo>
                  <a:lnTo>
                    <a:pt x="274" y="242"/>
                  </a:lnTo>
                  <a:lnTo>
                    <a:pt x="276" y="247"/>
                  </a:lnTo>
                  <a:lnTo>
                    <a:pt x="278" y="252"/>
                  </a:lnTo>
                  <a:lnTo>
                    <a:pt x="280" y="256"/>
                  </a:lnTo>
                  <a:lnTo>
                    <a:pt x="282" y="261"/>
                  </a:lnTo>
                  <a:lnTo>
                    <a:pt x="284" y="266"/>
                  </a:lnTo>
                  <a:lnTo>
                    <a:pt x="286" y="270"/>
                  </a:lnTo>
                  <a:lnTo>
                    <a:pt x="288" y="275"/>
                  </a:lnTo>
                  <a:lnTo>
                    <a:pt x="290" y="280"/>
                  </a:lnTo>
                  <a:lnTo>
                    <a:pt x="292" y="285"/>
                  </a:lnTo>
                  <a:lnTo>
                    <a:pt x="294" y="289"/>
                  </a:lnTo>
                  <a:lnTo>
                    <a:pt x="296" y="294"/>
                  </a:lnTo>
                  <a:lnTo>
                    <a:pt x="298" y="299"/>
                  </a:lnTo>
                  <a:lnTo>
                    <a:pt x="300" y="303"/>
                  </a:lnTo>
                  <a:lnTo>
                    <a:pt x="302" y="308"/>
                  </a:lnTo>
                  <a:lnTo>
                    <a:pt x="304" y="313"/>
                  </a:lnTo>
                  <a:lnTo>
                    <a:pt x="306" y="317"/>
                  </a:lnTo>
                  <a:lnTo>
                    <a:pt x="308" y="322"/>
                  </a:lnTo>
                  <a:lnTo>
                    <a:pt x="310" y="326"/>
                  </a:lnTo>
                  <a:lnTo>
                    <a:pt x="312" y="331"/>
                  </a:lnTo>
                  <a:lnTo>
                    <a:pt x="314" y="336"/>
                  </a:lnTo>
                  <a:lnTo>
                    <a:pt x="316" y="340"/>
                  </a:lnTo>
                  <a:lnTo>
                    <a:pt x="318" y="345"/>
                  </a:lnTo>
                  <a:lnTo>
                    <a:pt x="320" y="349"/>
                  </a:lnTo>
                  <a:lnTo>
                    <a:pt x="322" y="353"/>
                  </a:lnTo>
                  <a:lnTo>
                    <a:pt x="324" y="358"/>
                  </a:lnTo>
                  <a:lnTo>
                    <a:pt x="326" y="362"/>
                  </a:lnTo>
                  <a:lnTo>
                    <a:pt x="328" y="367"/>
                  </a:lnTo>
                  <a:lnTo>
                    <a:pt x="330" y="371"/>
                  </a:lnTo>
                  <a:lnTo>
                    <a:pt x="332" y="375"/>
                  </a:lnTo>
                  <a:lnTo>
                    <a:pt x="334" y="379"/>
                  </a:lnTo>
                  <a:lnTo>
                    <a:pt x="336" y="384"/>
                  </a:lnTo>
                  <a:lnTo>
                    <a:pt x="338" y="388"/>
                  </a:lnTo>
                  <a:lnTo>
                    <a:pt x="340" y="392"/>
                  </a:lnTo>
                  <a:lnTo>
                    <a:pt x="342" y="396"/>
                  </a:lnTo>
                  <a:lnTo>
                    <a:pt x="344" y="400"/>
                  </a:lnTo>
                  <a:lnTo>
                    <a:pt x="346" y="404"/>
                  </a:lnTo>
                  <a:lnTo>
                    <a:pt x="348" y="408"/>
                  </a:lnTo>
                  <a:lnTo>
                    <a:pt x="350" y="412"/>
                  </a:lnTo>
                  <a:lnTo>
                    <a:pt x="352" y="415"/>
                  </a:lnTo>
                  <a:lnTo>
                    <a:pt x="354" y="419"/>
                  </a:lnTo>
                  <a:lnTo>
                    <a:pt x="356" y="423"/>
                  </a:lnTo>
                  <a:lnTo>
                    <a:pt x="358" y="426"/>
                  </a:lnTo>
                  <a:lnTo>
                    <a:pt x="360" y="430"/>
                  </a:lnTo>
                  <a:lnTo>
                    <a:pt x="362" y="433"/>
                  </a:lnTo>
                  <a:lnTo>
                    <a:pt x="364" y="437"/>
                  </a:lnTo>
                  <a:lnTo>
                    <a:pt x="366" y="440"/>
                  </a:lnTo>
                  <a:lnTo>
                    <a:pt x="368" y="443"/>
                  </a:lnTo>
                  <a:lnTo>
                    <a:pt x="370" y="447"/>
                  </a:lnTo>
                  <a:lnTo>
                    <a:pt x="372" y="450"/>
                  </a:lnTo>
                  <a:lnTo>
                    <a:pt x="374" y="453"/>
                  </a:lnTo>
                  <a:lnTo>
                    <a:pt x="376" y="456"/>
                  </a:lnTo>
                  <a:lnTo>
                    <a:pt x="378" y="459"/>
                  </a:lnTo>
                  <a:lnTo>
                    <a:pt x="380" y="462"/>
                  </a:lnTo>
                  <a:lnTo>
                    <a:pt x="382" y="464"/>
                  </a:lnTo>
                  <a:lnTo>
                    <a:pt x="384" y="467"/>
                  </a:lnTo>
                  <a:lnTo>
                    <a:pt x="386" y="469"/>
                  </a:lnTo>
                  <a:lnTo>
                    <a:pt x="388" y="472"/>
                  </a:lnTo>
                  <a:lnTo>
                    <a:pt x="390" y="474"/>
                  </a:lnTo>
                  <a:lnTo>
                    <a:pt x="392" y="477"/>
                  </a:lnTo>
                  <a:lnTo>
                    <a:pt x="394" y="479"/>
                  </a:lnTo>
                  <a:lnTo>
                    <a:pt x="396" y="481"/>
                  </a:lnTo>
                  <a:lnTo>
                    <a:pt x="398" y="483"/>
                  </a:lnTo>
                  <a:lnTo>
                    <a:pt x="400" y="485"/>
                  </a:lnTo>
                  <a:lnTo>
                    <a:pt x="402" y="487"/>
                  </a:lnTo>
                  <a:lnTo>
                    <a:pt x="404" y="489"/>
                  </a:lnTo>
                  <a:lnTo>
                    <a:pt x="406" y="490"/>
                  </a:lnTo>
                  <a:lnTo>
                    <a:pt x="408" y="492"/>
                  </a:lnTo>
                  <a:lnTo>
                    <a:pt x="410" y="493"/>
                  </a:lnTo>
                  <a:lnTo>
                    <a:pt x="412" y="494"/>
                  </a:lnTo>
                  <a:lnTo>
                    <a:pt x="414" y="496"/>
                  </a:lnTo>
                  <a:lnTo>
                    <a:pt x="416" y="497"/>
                  </a:lnTo>
                  <a:lnTo>
                    <a:pt x="418" y="498"/>
                  </a:lnTo>
                  <a:lnTo>
                    <a:pt x="420" y="499"/>
                  </a:lnTo>
                  <a:lnTo>
                    <a:pt x="422" y="499"/>
                  </a:lnTo>
                  <a:lnTo>
                    <a:pt x="424" y="500"/>
                  </a:lnTo>
                  <a:lnTo>
                    <a:pt x="426" y="500"/>
                  </a:lnTo>
                  <a:lnTo>
                    <a:pt x="428" y="501"/>
                  </a:lnTo>
                  <a:lnTo>
                    <a:pt x="430" y="501"/>
                  </a:lnTo>
                  <a:lnTo>
                    <a:pt x="432" y="501"/>
                  </a:lnTo>
                  <a:lnTo>
                    <a:pt x="434" y="501"/>
                  </a:lnTo>
                  <a:lnTo>
                    <a:pt x="436" y="501"/>
                  </a:lnTo>
                  <a:lnTo>
                    <a:pt x="438" y="501"/>
                  </a:lnTo>
                  <a:lnTo>
                    <a:pt x="440" y="501"/>
                  </a:lnTo>
                  <a:lnTo>
                    <a:pt x="442" y="500"/>
                  </a:lnTo>
                  <a:lnTo>
                    <a:pt x="444" y="499"/>
                  </a:lnTo>
                  <a:lnTo>
                    <a:pt x="446" y="499"/>
                  </a:lnTo>
                  <a:lnTo>
                    <a:pt x="448" y="498"/>
                  </a:lnTo>
                  <a:lnTo>
                    <a:pt x="450" y="497"/>
                  </a:lnTo>
                  <a:lnTo>
                    <a:pt x="452" y="495"/>
                  </a:lnTo>
                  <a:lnTo>
                    <a:pt x="454" y="494"/>
                  </a:lnTo>
                  <a:lnTo>
                    <a:pt x="456" y="493"/>
                  </a:lnTo>
                  <a:lnTo>
                    <a:pt x="458" y="491"/>
                  </a:lnTo>
                  <a:lnTo>
                    <a:pt x="460" y="489"/>
                  </a:lnTo>
                  <a:lnTo>
                    <a:pt x="462" y="487"/>
                  </a:lnTo>
                  <a:lnTo>
                    <a:pt x="464" y="485"/>
                  </a:lnTo>
                  <a:lnTo>
                    <a:pt x="466" y="483"/>
                  </a:lnTo>
                  <a:lnTo>
                    <a:pt x="468" y="480"/>
                  </a:lnTo>
                  <a:lnTo>
                    <a:pt x="470" y="478"/>
                  </a:lnTo>
                  <a:lnTo>
                    <a:pt x="472" y="475"/>
                  </a:lnTo>
                  <a:lnTo>
                    <a:pt x="474" y="472"/>
                  </a:lnTo>
                  <a:lnTo>
                    <a:pt x="476" y="469"/>
                  </a:lnTo>
                  <a:lnTo>
                    <a:pt x="478" y="466"/>
                  </a:lnTo>
                  <a:lnTo>
                    <a:pt x="480" y="463"/>
                  </a:lnTo>
                  <a:lnTo>
                    <a:pt x="482" y="459"/>
                  </a:lnTo>
                  <a:lnTo>
                    <a:pt x="484" y="455"/>
                  </a:lnTo>
                  <a:lnTo>
                    <a:pt x="486" y="451"/>
                  </a:lnTo>
                  <a:lnTo>
                    <a:pt x="488" y="447"/>
                  </a:lnTo>
                  <a:lnTo>
                    <a:pt x="490" y="443"/>
                  </a:lnTo>
                  <a:lnTo>
                    <a:pt x="492" y="439"/>
                  </a:lnTo>
                  <a:lnTo>
                    <a:pt x="494" y="434"/>
                  </a:lnTo>
                  <a:lnTo>
                    <a:pt x="496" y="429"/>
                  </a:lnTo>
                  <a:lnTo>
                    <a:pt x="498" y="424"/>
                  </a:lnTo>
                  <a:lnTo>
                    <a:pt x="500" y="419"/>
                  </a:lnTo>
                  <a:lnTo>
                    <a:pt x="502" y="414"/>
                  </a:lnTo>
                  <a:lnTo>
                    <a:pt x="504" y="408"/>
                  </a:lnTo>
                  <a:lnTo>
                    <a:pt x="506" y="403"/>
                  </a:lnTo>
                  <a:lnTo>
                    <a:pt x="508" y="397"/>
                  </a:lnTo>
                  <a:lnTo>
                    <a:pt x="510" y="391"/>
                  </a:lnTo>
                  <a:lnTo>
                    <a:pt x="512" y="385"/>
                  </a:lnTo>
                  <a:lnTo>
                    <a:pt x="514" y="378"/>
                  </a:lnTo>
                  <a:lnTo>
                    <a:pt x="516" y="371"/>
                  </a:lnTo>
                  <a:lnTo>
                    <a:pt x="518" y="364"/>
                  </a:lnTo>
                  <a:lnTo>
                    <a:pt x="520" y="357"/>
                  </a:lnTo>
                  <a:lnTo>
                    <a:pt x="522" y="350"/>
                  </a:lnTo>
                  <a:lnTo>
                    <a:pt x="524" y="343"/>
                  </a:lnTo>
                  <a:lnTo>
                    <a:pt x="526" y="335"/>
                  </a:lnTo>
                  <a:lnTo>
                    <a:pt x="528" y="327"/>
                  </a:lnTo>
                  <a:lnTo>
                    <a:pt x="530" y="319"/>
                  </a:lnTo>
                  <a:lnTo>
                    <a:pt x="532" y="311"/>
                  </a:lnTo>
                  <a:lnTo>
                    <a:pt x="534" y="302"/>
                  </a:lnTo>
                  <a:lnTo>
                    <a:pt x="536" y="293"/>
                  </a:lnTo>
                  <a:lnTo>
                    <a:pt x="538" y="284"/>
                  </a:lnTo>
                  <a:lnTo>
                    <a:pt x="540" y="275"/>
                  </a:lnTo>
                  <a:lnTo>
                    <a:pt x="542" y="266"/>
                  </a:lnTo>
                  <a:lnTo>
                    <a:pt x="544" y="256"/>
                  </a:lnTo>
                  <a:lnTo>
                    <a:pt x="546" y="246"/>
                  </a:lnTo>
                  <a:lnTo>
                    <a:pt x="548" y="236"/>
                  </a:lnTo>
                  <a:lnTo>
                    <a:pt x="550" y="226"/>
                  </a:lnTo>
                  <a:lnTo>
                    <a:pt x="552" y="215"/>
                  </a:lnTo>
                  <a:lnTo>
                    <a:pt x="554" y="205"/>
                  </a:lnTo>
                  <a:lnTo>
                    <a:pt x="556" y="194"/>
                  </a:lnTo>
                  <a:lnTo>
                    <a:pt x="558" y="182"/>
                  </a:lnTo>
                  <a:lnTo>
                    <a:pt x="560" y="171"/>
                  </a:lnTo>
                  <a:lnTo>
                    <a:pt x="562" y="159"/>
                  </a:lnTo>
                  <a:lnTo>
                    <a:pt x="564" y="147"/>
                  </a:lnTo>
                  <a:lnTo>
                    <a:pt x="566" y="135"/>
                  </a:lnTo>
                  <a:lnTo>
                    <a:pt x="568" y="123"/>
                  </a:lnTo>
                  <a:lnTo>
                    <a:pt x="570" y="110"/>
                  </a:lnTo>
                  <a:lnTo>
                    <a:pt x="572" y="97"/>
                  </a:lnTo>
                  <a:lnTo>
                    <a:pt x="574" y="84"/>
                  </a:lnTo>
                  <a:lnTo>
                    <a:pt x="576" y="70"/>
                  </a:lnTo>
                  <a:lnTo>
                    <a:pt x="578" y="57"/>
                  </a:lnTo>
                  <a:lnTo>
                    <a:pt x="580" y="43"/>
                  </a:lnTo>
                  <a:lnTo>
                    <a:pt x="581" y="36"/>
                  </a:lnTo>
                  <a:lnTo>
                    <a:pt x="582" y="29"/>
                  </a:lnTo>
                  <a:lnTo>
                    <a:pt x="583" y="21"/>
                  </a:lnTo>
                  <a:lnTo>
                    <a:pt x="584" y="14"/>
                  </a:lnTo>
                  <a:lnTo>
                    <a:pt x="585" y="7"/>
                  </a:lnTo>
                  <a:lnTo>
                    <a:pt x="586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60" name="Rectangle 103"/>
            <p:cNvSpPr>
              <a:spLocks noChangeArrowheads="1"/>
            </p:cNvSpPr>
            <p:nvPr/>
          </p:nvSpPr>
          <p:spPr bwMode="auto">
            <a:xfrm>
              <a:off x="1246" y="734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3088" name="Group 107"/>
          <p:cNvGrpSpPr>
            <a:grpSpLocks noChangeAspect="1"/>
          </p:cNvGrpSpPr>
          <p:nvPr/>
        </p:nvGrpSpPr>
        <p:grpSpPr bwMode="auto">
          <a:xfrm>
            <a:off x="1905000" y="4379913"/>
            <a:ext cx="4046538" cy="2417762"/>
            <a:chOff x="-187" y="654"/>
            <a:chExt cx="6144" cy="3312"/>
          </a:xfrm>
        </p:grpSpPr>
        <p:sp>
          <p:nvSpPr>
            <p:cNvPr id="3089" name="AutoShape 106"/>
            <p:cNvSpPr>
              <a:spLocks noChangeAspect="1" noChangeArrowheads="1" noTextEdit="1"/>
            </p:cNvSpPr>
            <p:nvPr/>
          </p:nvSpPr>
          <p:spPr bwMode="auto">
            <a:xfrm>
              <a:off x="-187" y="684"/>
              <a:ext cx="6144" cy="3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90" name="Rectangle 108"/>
            <p:cNvSpPr>
              <a:spLocks noChangeArrowheads="1"/>
            </p:cNvSpPr>
            <p:nvPr/>
          </p:nvSpPr>
          <p:spPr bwMode="auto">
            <a:xfrm>
              <a:off x="-181" y="690"/>
              <a:ext cx="6132" cy="3210"/>
            </a:xfrm>
            <a:prstGeom prst="rect">
              <a:avLst/>
            </a:prstGeom>
            <a:solidFill>
              <a:srgbClr val="FFFFFF"/>
            </a:solidFill>
            <a:ln w="6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91" name="Line 109"/>
            <p:cNvSpPr>
              <a:spLocks noChangeShapeType="1"/>
            </p:cNvSpPr>
            <p:nvPr/>
          </p:nvSpPr>
          <p:spPr bwMode="auto">
            <a:xfrm flipV="1">
              <a:off x="257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92" name="Line 110"/>
            <p:cNvSpPr>
              <a:spLocks noChangeShapeType="1"/>
            </p:cNvSpPr>
            <p:nvPr/>
          </p:nvSpPr>
          <p:spPr bwMode="auto">
            <a:xfrm flipV="1">
              <a:off x="263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93" name="Line 111"/>
            <p:cNvSpPr>
              <a:spLocks noChangeShapeType="1"/>
            </p:cNvSpPr>
            <p:nvPr/>
          </p:nvSpPr>
          <p:spPr bwMode="auto">
            <a:xfrm flipV="1">
              <a:off x="695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94" name="Line 112"/>
            <p:cNvSpPr>
              <a:spLocks noChangeShapeType="1"/>
            </p:cNvSpPr>
            <p:nvPr/>
          </p:nvSpPr>
          <p:spPr bwMode="auto">
            <a:xfrm flipV="1">
              <a:off x="701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95" name="Line 113"/>
            <p:cNvSpPr>
              <a:spLocks noChangeShapeType="1"/>
            </p:cNvSpPr>
            <p:nvPr/>
          </p:nvSpPr>
          <p:spPr bwMode="auto">
            <a:xfrm flipV="1">
              <a:off x="1133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96" name="Line 114"/>
            <p:cNvSpPr>
              <a:spLocks noChangeShapeType="1"/>
            </p:cNvSpPr>
            <p:nvPr/>
          </p:nvSpPr>
          <p:spPr bwMode="auto">
            <a:xfrm flipV="1">
              <a:off x="1139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97" name="Line 115"/>
            <p:cNvSpPr>
              <a:spLocks noChangeShapeType="1"/>
            </p:cNvSpPr>
            <p:nvPr/>
          </p:nvSpPr>
          <p:spPr bwMode="auto">
            <a:xfrm flipV="1">
              <a:off x="1565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98" name="Line 116"/>
            <p:cNvSpPr>
              <a:spLocks noChangeShapeType="1"/>
            </p:cNvSpPr>
            <p:nvPr/>
          </p:nvSpPr>
          <p:spPr bwMode="auto">
            <a:xfrm flipV="1">
              <a:off x="1571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99" name="Line 117"/>
            <p:cNvSpPr>
              <a:spLocks noChangeShapeType="1"/>
            </p:cNvSpPr>
            <p:nvPr/>
          </p:nvSpPr>
          <p:spPr bwMode="auto">
            <a:xfrm flipV="1">
              <a:off x="2003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0" name="Line 118"/>
            <p:cNvSpPr>
              <a:spLocks noChangeShapeType="1"/>
            </p:cNvSpPr>
            <p:nvPr/>
          </p:nvSpPr>
          <p:spPr bwMode="auto">
            <a:xfrm flipV="1">
              <a:off x="2009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1" name="Line 119"/>
            <p:cNvSpPr>
              <a:spLocks noChangeShapeType="1"/>
            </p:cNvSpPr>
            <p:nvPr/>
          </p:nvSpPr>
          <p:spPr bwMode="auto">
            <a:xfrm flipV="1">
              <a:off x="2441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2" name="Line 120"/>
            <p:cNvSpPr>
              <a:spLocks noChangeShapeType="1"/>
            </p:cNvSpPr>
            <p:nvPr/>
          </p:nvSpPr>
          <p:spPr bwMode="auto">
            <a:xfrm flipV="1">
              <a:off x="2447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3" name="Line 121"/>
            <p:cNvSpPr>
              <a:spLocks noChangeShapeType="1"/>
            </p:cNvSpPr>
            <p:nvPr/>
          </p:nvSpPr>
          <p:spPr bwMode="auto">
            <a:xfrm flipV="1">
              <a:off x="2879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4" name="Line 122"/>
            <p:cNvSpPr>
              <a:spLocks noChangeShapeType="1"/>
            </p:cNvSpPr>
            <p:nvPr/>
          </p:nvSpPr>
          <p:spPr bwMode="auto">
            <a:xfrm flipV="1">
              <a:off x="2885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5" name="Line 123"/>
            <p:cNvSpPr>
              <a:spLocks noChangeShapeType="1"/>
            </p:cNvSpPr>
            <p:nvPr/>
          </p:nvSpPr>
          <p:spPr bwMode="auto">
            <a:xfrm flipV="1">
              <a:off x="3755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6" name="Line 124"/>
            <p:cNvSpPr>
              <a:spLocks noChangeShapeType="1"/>
            </p:cNvSpPr>
            <p:nvPr/>
          </p:nvSpPr>
          <p:spPr bwMode="auto">
            <a:xfrm flipV="1">
              <a:off x="3761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7" name="Line 125"/>
            <p:cNvSpPr>
              <a:spLocks noChangeShapeType="1"/>
            </p:cNvSpPr>
            <p:nvPr/>
          </p:nvSpPr>
          <p:spPr bwMode="auto">
            <a:xfrm flipV="1">
              <a:off x="4193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8" name="Line 126"/>
            <p:cNvSpPr>
              <a:spLocks noChangeShapeType="1"/>
            </p:cNvSpPr>
            <p:nvPr/>
          </p:nvSpPr>
          <p:spPr bwMode="auto">
            <a:xfrm flipV="1">
              <a:off x="4199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9" name="Line 127"/>
            <p:cNvSpPr>
              <a:spLocks noChangeShapeType="1"/>
            </p:cNvSpPr>
            <p:nvPr/>
          </p:nvSpPr>
          <p:spPr bwMode="auto">
            <a:xfrm flipV="1">
              <a:off x="4625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0" name="Line 128"/>
            <p:cNvSpPr>
              <a:spLocks noChangeShapeType="1"/>
            </p:cNvSpPr>
            <p:nvPr/>
          </p:nvSpPr>
          <p:spPr bwMode="auto">
            <a:xfrm flipV="1">
              <a:off x="4631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1" name="Line 129"/>
            <p:cNvSpPr>
              <a:spLocks noChangeShapeType="1"/>
            </p:cNvSpPr>
            <p:nvPr/>
          </p:nvSpPr>
          <p:spPr bwMode="auto">
            <a:xfrm flipV="1">
              <a:off x="5063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2" name="Line 130"/>
            <p:cNvSpPr>
              <a:spLocks noChangeShapeType="1"/>
            </p:cNvSpPr>
            <p:nvPr/>
          </p:nvSpPr>
          <p:spPr bwMode="auto">
            <a:xfrm flipV="1">
              <a:off x="5069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3" name="Line 131"/>
            <p:cNvSpPr>
              <a:spLocks noChangeShapeType="1"/>
            </p:cNvSpPr>
            <p:nvPr/>
          </p:nvSpPr>
          <p:spPr bwMode="auto">
            <a:xfrm flipV="1">
              <a:off x="5501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4" name="Line 132"/>
            <p:cNvSpPr>
              <a:spLocks noChangeShapeType="1"/>
            </p:cNvSpPr>
            <p:nvPr/>
          </p:nvSpPr>
          <p:spPr bwMode="auto">
            <a:xfrm flipV="1">
              <a:off x="5507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5" name="Line 133"/>
            <p:cNvSpPr>
              <a:spLocks noChangeShapeType="1"/>
            </p:cNvSpPr>
            <p:nvPr/>
          </p:nvSpPr>
          <p:spPr bwMode="auto">
            <a:xfrm>
              <a:off x="-175" y="3432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6" name="Line 134"/>
            <p:cNvSpPr>
              <a:spLocks noChangeShapeType="1"/>
            </p:cNvSpPr>
            <p:nvPr/>
          </p:nvSpPr>
          <p:spPr bwMode="auto">
            <a:xfrm>
              <a:off x="-175" y="3438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7" name="Line 135"/>
            <p:cNvSpPr>
              <a:spLocks noChangeShapeType="1"/>
            </p:cNvSpPr>
            <p:nvPr/>
          </p:nvSpPr>
          <p:spPr bwMode="auto">
            <a:xfrm>
              <a:off x="-175" y="2976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8" name="Line 136"/>
            <p:cNvSpPr>
              <a:spLocks noChangeShapeType="1"/>
            </p:cNvSpPr>
            <p:nvPr/>
          </p:nvSpPr>
          <p:spPr bwMode="auto">
            <a:xfrm>
              <a:off x="-175" y="2982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9" name="Line 137"/>
            <p:cNvSpPr>
              <a:spLocks noChangeShapeType="1"/>
            </p:cNvSpPr>
            <p:nvPr/>
          </p:nvSpPr>
          <p:spPr bwMode="auto">
            <a:xfrm>
              <a:off x="-175" y="2058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0" name="Line 138"/>
            <p:cNvSpPr>
              <a:spLocks noChangeShapeType="1"/>
            </p:cNvSpPr>
            <p:nvPr/>
          </p:nvSpPr>
          <p:spPr bwMode="auto">
            <a:xfrm>
              <a:off x="-175" y="2064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1" name="Line 139"/>
            <p:cNvSpPr>
              <a:spLocks noChangeShapeType="1"/>
            </p:cNvSpPr>
            <p:nvPr/>
          </p:nvSpPr>
          <p:spPr bwMode="auto">
            <a:xfrm>
              <a:off x="-175" y="1602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2" name="Line 140"/>
            <p:cNvSpPr>
              <a:spLocks noChangeShapeType="1"/>
            </p:cNvSpPr>
            <p:nvPr/>
          </p:nvSpPr>
          <p:spPr bwMode="auto">
            <a:xfrm>
              <a:off x="-175" y="1608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3" name="Line 141"/>
            <p:cNvSpPr>
              <a:spLocks noChangeShapeType="1"/>
            </p:cNvSpPr>
            <p:nvPr/>
          </p:nvSpPr>
          <p:spPr bwMode="auto">
            <a:xfrm>
              <a:off x="-175" y="1146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4" name="Line 142"/>
            <p:cNvSpPr>
              <a:spLocks noChangeShapeType="1"/>
            </p:cNvSpPr>
            <p:nvPr/>
          </p:nvSpPr>
          <p:spPr bwMode="auto">
            <a:xfrm>
              <a:off x="-175" y="1152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5" name="Line 143"/>
            <p:cNvSpPr>
              <a:spLocks noChangeShapeType="1"/>
            </p:cNvSpPr>
            <p:nvPr/>
          </p:nvSpPr>
          <p:spPr bwMode="auto">
            <a:xfrm>
              <a:off x="-175" y="2514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6" name="Line 144"/>
            <p:cNvSpPr>
              <a:spLocks noChangeShapeType="1"/>
            </p:cNvSpPr>
            <p:nvPr/>
          </p:nvSpPr>
          <p:spPr bwMode="auto">
            <a:xfrm>
              <a:off x="-175" y="2520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7" name="Line 145"/>
            <p:cNvSpPr>
              <a:spLocks noChangeShapeType="1"/>
            </p:cNvSpPr>
            <p:nvPr/>
          </p:nvSpPr>
          <p:spPr bwMode="auto">
            <a:xfrm>
              <a:off x="-175" y="2526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8" name="Line 146"/>
            <p:cNvSpPr>
              <a:spLocks noChangeShapeType="1"/>
            </p:cNvSpPr>
            <p:nvPr/>
          </p:nvSpPr>
          <p:spPr bwMode="auto">
            <a:xfrm>
              <a:off x="-175" y="2532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9" name="Rectangle 147"/>
            <p:cNvSpPr>
              <a:spLocks noChangeArrowheads="1"/>
            </p:cNvSpPr>
            <p:nvPr/>
          </p:nvSpPr>
          <p:spPr bwMode="auto">
            <a:xfrm>
              <a:off x="5825" y="2334"/>
              <a:ext cx="122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3130" name="Freeform 148"/>
            <p:cNvSpPr>
              <a:spLocks/>
            </p:cNvSpPr>
            <p:nvPr/>
          </p:nvSpPr>
          <p:spPr bwMode="auto">
            <a:xfrm>
              <a:off x="5885" y="2472"/>
              <a:ext cx="54" cy="108"/>
            </a:xfrm>
            <a:custGeom>
              <a:avLst/>
              <a:gdLst>
                <a:gd name="T0" fmla="*/ 0 w 54"/>
                <a:gd name="T1" fmla="*/ 0 h 108"/>
                <a:gd name="T2" fmla="*/ 54 w 54"/>
                <a:gd name="T3" fmla="*/ 54 h 108"/>
                <a:gd name="T4" fmla="*/ 0 w 54"/>
                <a:gd name="T5" fmla="*/ 108 h 108"/>
                <a:gd name="T6" fmla="*/ 0 w 54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108"/>
                <a:gd name="T14" fmla="*/ 54 w 54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108">
                  <a:moveTo>
                    <a:pt x="0" y="0"/>
                  </a:moveTo>
                  <a:lnTo>
                    <a:pt x="54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31" name="Line 149"/>
            <p:cNvSpPr>
              <a:spLocks noChangeShapeType="1"/>
            </p:cNvSpPr>
            <p:nvPr/>
          </p:nvSpPr>
          <p:spPr bwMode="auto">
            <a:xfrm flipV="1">
              <a:off x="3311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2" name="Line 150"/>
            <p:cNvSpPr>
              <a:spLocks noChangeShapeType="1"/>
            </p:cNvSpPr>
            <p:nvPr/>
          </p:nvSpPr>
          <p:spPr bwMode="auto">
            <a:xfrm flipV="1">
              <a:off x="3317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3" name="Line 151"/>
            <p:cNvSpPr>
              <a:spLocks noChangeShapeType="1"/>
            </p:cNvSpPr>
            <p:nvPr/>
          </p:nvSpPr>
          <p:spPr bwMode="auto">
            <a:xfrm flipV="1">
              <a:off x="3323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4" name="Line 152"/>
            <p:cNvSpPr>
              <a:spLocks noChangeShapeType="1"/>
            </p:cNvSpPr>
            <p:nvPr/>
          </p:nvSpPr>
          <p:spPr bwMode="auto">
            <a:xfrm flipV="1">
              <a:off x="3329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5" name="Rectangle 153"/>
            <p:cNvSpPr>
              <a:spLocks noChangeArrowheads="1"/>
            </p:cNvSpPr>
            <p:nvPr/>
          </p:nvSpPr>
          <p:spPr bwMode="auto">
            <a:xfrm>
              <a:off x="3395" y="678"/>
              <a:ext cx="122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3136" name="Freeform 154"/>
            <p:cNvSpPr>
              <a:spLocks/>
            </p:cNvSpPr>
            <p:nvPr/>
          </p:nvSpPr>
          <p:spPr bwMode="auto">
            <a:xfrm>
              <a:off x="3269" y="696"/>
              <a:ext cx="108" cy="54"/>
            </a:xfrm>
            <a:custGeom>
              <a:avLst/>
              <a:gdLst>
                <a:gd name="T0" fmla="*/ 0 w 108"/>
                <a:gd name="T1" fmla="*/ 54 h 54"/>
                <a:gd name="T2" fmla="*/ 54 w 108"/>
                <a:gd name="T3" fmla="*/ 0 h 54"/>
                <a:gd name="T4" fmla="*/ 108 w 108"/>
                <a:gd name="T5" fmla="*/ 54 h 54"/>
                <a:gd name="T6" fmla="*/ 0 w 108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8"/>
                <a:gd name="T13" fmla="*/ 0 h 54"/>
                <a:gd name="T14" fmla="*/ 108 w 108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8" h="54">
                  <a:moveTo>
                    <a:pt x="0" y="54"/>
                  </a:moveTo>
                  <a:lnTo>
                    <a:pt x="54" y="0"/>
                  </a:lnTo>
                  <a:lnTo>
                    <a:pt x="108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37" name="Rectangle 155"/>
            <p:cNvSpPr>
              <a:spLocks noChangeArrowheads="1"/>
            </p:cNvSpPr>
            <p:nvPr/>
          </p:nvSpPr>
          <p:spPr bwMode="auto">
            <a:xfrm>
              <a:off x="-181" y="690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8" name="Line 156"/>
            <p:cNvSpPr>
              <a:spLocks noChangeShapeType="1"/>
            </p:cNvSpPr>
            <p:nvPr/>
          </p:nvSpPr>
          <p:spPr bwMode="auto">
            <a:xfrm>
              <a:off x="701" y="2496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9" name="Rectangle 157"/>
            <p:cNvSpPr>
              <a:spLocks noChangeArrowheads="1"/>
            </p:cNvSpPr>
            <p:nvPr/>
          </p:nvSpPr>
          <p:spPr bwMode="auto">
            <a:xfrm>
              <a:off x="641" y="2562"/>
              <a:ext cx="326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3140" name="Line 158"/>
            <p:cNvSpPr>
              <a:spLocks noChangeShapeType="1"/>
            </p:cNvSpPr>
            <p:nvPr/>
          </p:nvSpPr>
          <p:spPr bwMode="auto">
            <a:xfrm>
              <a:off x="1571" y="2496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1" name="Rectangle 159"/>
            <p:cNvSpPr>
              <a:spLocks noChangeArrowheads="1"/>
            </p:cNvSpPr>
            <p:nvPr/>
          </p:nvSpPr>
          <p:spPr bwMode="auto">
            <a:xfrm>
              <a:off x="1511" y="2562"/>
              <a:ext cx="326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142" name="Line 160"/>
            <p:cNvSpPr>
              <a:spLocks noChangeShapeType="1"/>
            </p:cNvSpPr>
            <p:nvPr/>
          </p:nvSpPr>
          <p:spPr bwMode="auto">
            <a:xfrm>
              <a:off x="2447" y="2496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3" name="Rectangle 161"/>
            <p:cNvSpPr>
              <a:spLocks noChangeArrowheads="1"/>
            </p:cNvSpPr>
            <p:nvPr/>
          </p:nvSpPr>
          <p:spPr bwMode="auto">
            <a:xfrm>
              <a:off x="2387" y="2562"/>
              <a:ext cx="326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3144" name="Rectangle 162"/>
            <p:cNvSpPr>
              <a:spLocks noChangeArrowheads="1"/>
            </p:cNvSpPr>
            <p:nvPr/>
          </p:nvSpPr>
          <p:spPr bwMode="auto">
            <a:xfrm>
              <a:off x="3347" y="2562"/>
              <a:ext cx="163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3145" name="Line 163"/>
            <p:cNvSpPr>
              <a:spLocks noChangeShapeType="1"/>
            </p:cNvSpPr>
            <p:nvPr/>
          </p:nvSpPr>
          <p:spPr bwMode="auto">
            <a:xfrm>
              <a:off x="4199" y="2496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6" name="Rectangle 164"/>
            <p:cNvSpPr>
              <a:spLocks noChangeArrowheads="1"/>
            </p:cNvSpPr>
            <p:nvPr/>
          </p:nvSpPr>
          <p:spPr bwMode="auto">
            <a:xfrm>
              <a:off x="4205" y="2562"/>
              <a:ext cx="163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3147" name="Line 165"/>
            <p:cNvSpPr>
              <a:spLocks noChangeShapeType="1"/>
            </p:cNvSpPr>
            <p:nvPr/>
          </p:nvSpPr>
          <p:spPr bwMode="auto">
            <a:xfrm>
              <a:off x="5069" y="2496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8" name="Rectangle 166"/>
            <p:cNvSpPr>
              <a:spLocks noChangeArrowheads="1"/>
            </p:cNvSpPr>
            <p:nvPr/>
          </p:nvSpPr>
          <p:spPr bwMode="auto">
            <a:xfrm>
              <a:off x="5075" y="2562"/>
              <a:ext cx="163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149" name="Rectangle 167"/>
            <p:cNvSpPr>
              <a:spLocks noChangeArrowheads="1"/>
            </p:cNvSpPr>
            <p:nvPr/>
          </p:nvSpPr>
          <p:spPr bwMode="auto">
            <a:xfrm>
              <a:off x="3167" y="3378"/>
              <a:ext cx="326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150" name="Line 168"/>
            <p:cNvSpPr>
              <a:spLocks noChangeShapeType="1"/>
            </p:cNvSpPr>
            <p:nvPr/>
          </p:nvSpPr>
          <p:spPr bwMode="auto">
            <a:xfrm>
              <a:off x="3293" y="3438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1" name="Rectangle 169"/>
            <p:cNvSpPr>
              <a:spLocks noChangeArrowheads="1"/>
            </p:cNvSpPr>
            <p:nvPr/>
          </p:nvSpPr>
          <p:spPr bwMode="auto">
            <a:xfrm>
              <a:off x="3167" y="2922"/>
              <a:ext cx="326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152" name="Line 170"/>
            <p:cNvSpPr>
              <a:spLocks noChangeShapeType="1"/>
            </p:cNvSpPr>
            <p:nvPr/>
          </p:nvSpPr>
          <p:spPr bwMode="auto">
            <a:xfrm>
              <a:off x="3293" y="2982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3" name="Rectangle 171"/>
            <p:cNvSpPr>
              <a:spLocks noChangeArrowheads="1"/>
            </p:cNvSpPr>
            <p:nvPr/>
          </p:nvSpPr>
          <p:spPr bwMode="auto">
            <a:xfrm>
              <a:off x="3227" y="2004"/>
              <a:ext cx="163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154" name="Line 172"/>
            <p:cNvSpPr>
              <a:spLocks noChangeShapeType="1"/>
            </p:cNvSpPr>
            <p:nvPr/>
          </p:nvSpPr>
          <p:spPr bwMode="auto">
            <a:xfrm>
              <a:off x="3293" y="2064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5" name="Rectangle 173"/>
            <p:cNvSpPr>
              <a:spLocks noChangeArrowheads="1"/>
            </p:cNvSpPr>
            <p:nvPr/>
          </p:nvSpPr>
          <p:spPr bwMode="auto">
            <a:xfrm>
              <a:off x="3227" y="1548"/>
              <a:ext cx="163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156" name="Line 174"/>
            <p:cNvSpPr>
              <a:spLocks noChangeShapeType="1"/>
            </p:cNvSpPr>
            <p:nvPr/>
          </p:nvSpPr>
          <p:spPr bwMode="auto">
            <a:xfrm>
              <a:off x="3293" y="1608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7" name="Rectangle 175"/>
            <p:cNvSpPr>
              <a:spLocks noChangeArrowheads="1"/>
            </p:cNvSpPr>
            <p:nvPr/>
          </p:nvSpPr>
          <p:spPr bwMode="auto">
            <a:xfrm>
              <a:off x="3227" y="1092"/>
              <a:ext cx="163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3158" name="Line 176"/>
            <p:cNvSpPr>
              <a:spLocks noChangeShapeType="1"/>
            </p:cNvSpPr>
            <p:nvPr/>
          </p:nvSpPr>
          <p:spPr bwMode="auto">
            <a:xfrm>
              <a:off x="3293" y="1152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9" name="Freeform 177"/>
            <p:cNvSpPr>
              <a:spLocks/>
            </p:cNvSpPr>
            <p:nvPr/>
          </p:nvSpPr>
          <p:spPr bwMode="auto">
            <a:xfrm>
              <a:off x="1301" y="3588"/>
              <a:ext cx="60" cy="378"/>
            </a:xfrm>
            <a:custGeom>
              <a:avLst/>
              <a:gdLst>
                <a:gd name="T0" fmla="*/ 360 w 10"/>
                <a:gd name="T1" fmla="*/ 0 h 63"/>
                <a:gd name="T2" fmla="*/ 288 w 10"/>
                <a:gd name="T3" fmla="*/ 432 h 63"/>
                <a:gd name="T4" fmla="*/ 216 w 10"/>
                <a:gd name="T5" fmla="*/ 900 h 63"/>
                <a:gd name="T6" fmla="*/ 144 w 10"/>
                <a:gd name="T7" fmla="*/ 1368 h 63"/>
                <a:gd name="T8" fmla="*/ 72 w 10"/>
                <a:gd name="T9" fmla="*/ 1836 h 63"/>
                <a:gd name="T10" fmla="*/ 0 w 10"/>
                <a:gd name="T11" fmla="*/ 2268 h 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"/>
                <a:gd name="T19" fmla="*/ 0 h 63"/>
                <a:gd name="T20" fmla="*/ 10 w 10"/>
                <a:gd name="T21" fmla="*/ 63 h 6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" h="63">
                  <a:moveTo>
                    <a:pt x="10" y="0"/>
                  </a:moveTo>
                  <a:lnTo>
                    <a:pt x="8" y="12"/>
                  </a:lnTo>
                  <a:lnTo>
                    <a:pt x="6" y="25"/>
                  </a:lnTo>
                  <a:lnTo>
                    <a:pt x="4" y="38"/>
                  </a:lnTo>
                  <a:lnTo>
                    <a:pt x="2" y="51"/>
                  </a:lnTo>
                  <a:lnTo>
                    <a:pt x="0" y="63"/>
                  </a:lnTo>
                </a:path>
              </a:pathLst>
            </a:cu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0" name="Freeform 178"/>
            <p:cNvSpPr>
              <a:spLocks/>
            </p:cNvSpPr>
            <p:nvPr/>
          </p:nvSpPr>
          <p:spPr bwMode="auto">
            <a:xfrm>
              <a:off x="1361" y="654"/>
              <a:ext cx="2808" cy="2934"/>
            </a:xfrm>
            <a:custGeom>
              <a:avLst/>
              <a:gdLst>
                <a:gd name="T0" fmla="*/ 216 w 468"/>
                <a:gd name="T1" fmla="*/ 16308 h 489"/>
                <a:gd name="T2" fmla="*/ 504 w 468"/>
                <a:gd name="T3" fmla="*/ 14724 h 489"/>
                <a:gd name="T4" fmla="*/ 792 w 468"/>
                <a:gd name="T5" fmla="*/ 13284 h 489"/>
                <a:gd name="T6" fmla="*/ 1080 w 468"/>
                <a:gd name="T7" fmla="*/ 12024 h 489"/>
                <a:gd name="T8" fmla="*/ 1368 w 468"/>
                <a:gd name="T9" fmla="*/ 10872 h 489"/>
                <a:gd name="T10" fmla="*/ 1656 w 468"/>
                <a:gd name="T11" fmla="*/ 9828 h 489"/>
                <a:gd name="T12" fmla="*/ 1944 w 468"/>
                <a:gd name="T13" fmla="*/ 8928 h 489"/>
                <a:gd name="T14" fmla="*/ 2232 w 468"/>
                <a:gd name="T15" fmla="*/ 8172 h 489"/>
                <a:gd name="T16" fmla="*/ 2520 w 468"/>
                <a:gd name="T17" fmla="*/ 7488 h 489"/>
                <a:gd name="T18" fmla="*/ 2808 w 468"/>
                <a:gd name="T19" fmla="*/ 6948 h 489"/>
                <a:gd name="T20" fmla="*/ 3096 w 468"/>
                <a:gd name="T21" fmla="*/ 6480 h 489"/>
                <a:gd name="T22" fmla="*/ 3384 w 468"/>
                <a:gd name="T23" fmla="*/ 6156 h 489"/>
                <a:gd name="T24" fmla="*/ 3672 w 468"/>
                <a:gd name="T25" fmla="*/ 5868 h 489"/>
                <a:gd name="T26" fmla="*/ 3960 w 468"/>
                <a:gd name="T27" fmla="*/ 5688 h 489"/>
                <a:gd name="T28" fmla="*/ 4248 w 468"/>
                <a:gd name="T29" fmla="*/ 5616 h 489"/>
                <a:gd name="T30" fmla="*/ 4536 w 468"/>
                <a:gd name="T31" fmla="*/ 5580 h 489"/>
                <a:gd name="T32" fmla="*/ 4824 w 468"/>
                <a:gd name="T33" fmla="*/ 5652 h 489"/>
                <a:gd name="T34" fmla="*/ 5112 w 468"/>
                <a:gd name="T35" fmla="*/ 5760 h 489"/>
                <a:gd name="T36" fmla="*/ 5400 w 468"/>
                <a:gd name="T37" fmla="*/ 5940 h 489"/>
                <a:gd name="T38" fmla="*/ 5688 w 468"/>
                <a:gd name="T39" fmla="*/ 6192 h 489"/>
                <a:gd name="T40" fmla="*/ 5976 w 468"/>
                <a:gd name="T41" fmla="*/ 6444 h 489"/>
                <a:gd name="T42" fmla="*/ 6264 w 468"/>
                <a:gd name="T43" fmla="*/ 6768 h 489"/>
                <a:gd name="T44" fmla="*/ 6552 w 468"/>
                <a:gd name="T45" fmla="*/ 7128 h 489"/>
                <a:gd name="T46" fmla="*/ 6840 w 468"/>
                <a:gd name="T47" fmla="*/ 7524 h 489"/>
                <a:gd name="T48" fmla="*/ 7128 w 468"/>
                <a:gd name="T49" fmla="*/ 7956 h 489"/>
                <a:gd name="T50" fmla="*/ 7416 w 468"/>
                <a:gd name="T51" fmla="*/ 8424 h 489"/>
                <a:gd name="T52" fmla="*/ 7704 w 468"/>
                <a:gd name="T53" fmla="*/ 8856 h 489"/>
                <a:gd name="T54" fmla="*/ 7992 w 468"/>
                <a:gd name="T55" fmla="*/ 9324 h 489"/>
                <a:gd name="T56" fmla="*/ 8280 w 468"/>
                <a:gd name="T57" fmla="*/ 9828 h 489"/>
                <a:gd name="T58" fmla="*/ 8568 w 468"/>
                <a:gd name="T59" fmla="*/ 10296 h 489"/>
                <a:gd name="T60" fmla="*/ 8856 w 468"/>
                <a:gd name="T61" fmla="*/ 10764 h 489"/>
                <a:gd name="T62" fmla="*/ 9144 w 468"/>
                <a:gd name="T63" fmla="*/ 11232 h 489"/>
                <a:gd name="T64" fmla="*/ 9432 w 468"/>
                <a:gd name="T65" fmla="*/ 11664 h 489"/>
                <a:gd name="T66" fmla="*/ 9720 w 468"/>
                <a:gd name="T67" fmla="*/ 12096 h 489"/>
                <a:gd name="T68" fmla="*/ 10008 w 468"/>
                <a:gd name="T69" fmla="*/ 12456 h 489"/>
                <a:gd name="T70" fmla="*/ 10296 w 468"/>
                <a:gd name="T71" fmla="*/ 12816 h 489"/>
                <a:gd name="T72" fmla="*/ 10584 w 468"/>
                <a:gd name="T73" fmla="*/ 13140 h 489"/>
                <a:gd name="T74" fmla="*/ 10872 w 468"/>
                <a:gd name="T75" fmla="*/ 13428 h 489"/>
                <a:gd name="T76" fmla="*/ 11160 w 468"/>
                <a:gd name="T77" fmla="*/ 13644 h 489"/>
                <a:gd name="T78" fmla="*/ 11448 w 468"/>
                <a:gd name="T79" fmla="*/ 13824 h 489"/>
                <a:gd name="T80" fmla="*/ 11736 w 468"/>
                <a:gd name="T81" fmla="*/ 13932 h 489"/>
                <a:gd name="T82" fmla="*/ 12024 w 468"/>
                <a:gd name="T83" fmla="*/ 14004 h 489"/>
                <a:gd name="T84" fmla="*/ 12312 w 468"/>
                <a:gd name="T85" fmla="*/ 13968 h 489"/>
                <a:gd name="T86" fmla="*/ 12600 w 468"/>
                <a:gd name="T87" fmla="*/ 13860 h 489"/>
                <a:gd name="T88" fmla="*/ 12888 w 468"/>
                <a:gd name="T89" fmla="*/ 13680 h 489"/>
                <a:gd name="T90" fmla="*/ 13176 w 468"/>
                <a:gd name="T91" fmla="*/ 13428 h 489"/>
                <a:gd name="T92" fmla="*/ 13464 w 468"/>
                <a:gd name="T93" fmla="*/ 13068 h 489"/>
                <a:gd name="T94" fmla="*/ 13752 w 468"/>
                <a:gd name="T95" fmla="*/ 12600 h 489"/>
                <a:gd name="T96" fmla="*/ 14040 w 468"/>
                <a:gd name="T97" fmla="*/ 12060 h 489"/>
                <a:gd name="T98" fmla="*/ 14328 w 468"/>
                <a:gd name="T99" fmla="*/ 11376 h 489"/>
                <a:gd name="T100" fmla="*/ 14616 w 468"/>
                <a:gd name="T101" fmla="*/ 10584 h 489"/>
                <a:gd name="T102" fmla="*/ 14904 w 468"/>
                <a:gd name="T103" fmla="*/ 9684 h 489"/>
                <a:gd name="T104" fmla="*/ 15192 w 468"/>
                <a:gd name="T105" fmla="*/ 8640 h 489"/>
                <a:gd name="T106" fmla="*/ 15480 w 468"/>
                <a:gd name="T107" fmla="*/ 7488 h 489"/>
                <a:gd name="T108" fmla="*/ 15768 w 468"/>
                <a:gd name="T109" fmla="*/ 6192 h 489"/>
                <a:gd name="T110" fmla="*/ 16056 w 468"/>
                <a:gd name="T111" fmla="*/ 4752 h 489"/>
                <a:gd name="T112" fmla="*/ 16344 w 468"/>
                <a:gd name="T113" fmla="*/ 3168 h 489"/>
                <a:gd name="T114" fmla="*/ 16632 w 468"/>
                <a:gd name="T115" fmla="*/ 1440 h 48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468"/>
                <a:gd name="T175" fmla="*/ 0 h 489"/>
                <a:gd name="T176" fmla="*/ 468 w 468"/>
                <a:gd name="T177" fmla="*/ 489 h 489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468" h="489">
                  <a:moveTo>
                    <a:pt x="0" y="489"/>
                  </a:moveTo>
                  <a:lnTo>
                    <a:pt x="2" y="476"/>
                  </a:lnTo>
                  <a:lnTo>
                    <a:pt x="4" y="465"/>
                  </a:lnTo>
                  <a:lnTo>
                    <a:pt x="6" y="453"/>
                  </a:lnTo>
                  <a:lnTo>
                    <a:pt x="8" y="442"/>
                  </a:lnTo>
                  <a:lnTo>
                    <a:pt x="10" y="431"/>
                  </a:lnTo>
                  <a:lnTo>
                    <a:pt x="12" y="420"/>
                  </a:lnTo>
                  <a:lnTo>
                    <a:pt x="14" y="409"/>
                  </a:lnTo>
                  <a:lnTo>
                    <a:pt x="16" y="399"/>
                  </a:lnTo>
                  <a:lnTo>
                    <a:pt x="18" y="389"/>
                  </a:lnTo>
                  <a:lnTo>
                    <a:pt x="20" y="379"/>
                  </a:lnTo>
                  <a:lnTo>
                    <a:pt x="22" y="369"/>
                  </a:lnTo>
                  <a:lnTo>
                    <a:pt x="24" y="360"/>
                  </a:lnTo>
                  <a:lnTo>
                    <a:pt x="26" y="351"/>
                  </a:lnTo>
                  <a:lnTo>
                    <a:pt x="28" y="342"/>
                  </a:lnTo>
                  <a:lnTo>
                    <a:pt x="30" y="334"/>
                  </a:lnTo>
                  <a:lnTo>
                    <a:pt x="32" y="325"/>
                  </a:lnTo>
                  <a:lnTo>
                    <a:pt x="34" y="317"/>
                  </a:lnTo>
                  <a:lnTo>
                    <a:pt x="36" y="309"/>
                  </a:lnTo>
                  <a:lnTo>
                    <a:pt x="38" y="302"/>
                  </a:lnTo>
                  <a:lnTo>
                    <a:pt x="40" y="294"/>
                  </a:lnTo>
                  <a:lnTo>
                    <a:pt x="42" y="287"/>
                  </a:lnTo>
                  <a:lnTo>
                    <a:pt x="44" y="280"/>
                  </a:lnTo>
                  <a:lnTo>
                    <a:pt x="46" y="273"/>
                  </a:lnTo>
                  <a:lnTo>
                    <a:pt x="48" y="267"/>
                  </a:lnTo>
                  <a:lnTo>
                    <a:pt x="50" y="260"/>
                  </a:lnTo>
                  <a:lnTo>
                    <a:pt x="52" y="254"/>
                  </a:lnTo>
                  <a:lnTo>
                    <a:pt x="54" y="248"/>
                  </a:lnTo>
                  <a:lnTo>
                    <a:pt x="56" y="243"/>
                  </a:lnTo>
                  <a:lnTo>
                    <a:pt x="58" y="237"/>
                  </a:lnTo>
                  <a:lnTo>
                    <a:pt x="60" y="232"/>
                  </a:lnTo>
                  <a:lnTo>
                    <a:pt x="62" y="227"/>
                  </a:lnTo>
                  <a:lnTo>
                    <a:pt x="64" y="222"/>
                  </a:lnTo>
                  <a:lnTo>
                    <a:pt x="66" y="217"/>
                  </a:lnTo>
                  <a:lnTo>
                    <a:pt x="68" y="213"/>
                  </a:lnTo>
                  <a:lnTo>
                    <a:pt x="70" y="208"/>
                  </a:lnTo>
                  <a:lnTo>
                    <a:pt x="72" y="204"/>
                  </a:lnTo>
                  <a:lnTo>
                    <a:pt x="74" y="200"/>
                  </a:lnTo>
                  <a:lnTo>
                    <a:pt x="76" y="197"/>
                  </a:lnTo>
                  <a:lnTo>
                    <a:pt x="78" y="193"/>
                  </a:lnTo>
                  <a:lnTo>
                    <a:pt x="80" y="190"/>
                  </a:lnTo>
                  <a:lnTo>
                    <a:pt x="82" y="186"/>
                  </a:lnTo>
                  <a:lnTo>
                    <a:pt x="84" y="183"/>
                  </a:lnTo>
                  <a:lnTo>
                    <a:pt x="86" y="180"/>
                  </a:lnTo>
                  <a:lnTo>
                    <a:pt x="88" y="178"/>
                  </a:lnTo>
                  <a:lnTo>
                    <a:pt x="90" y="175"/>
                  </a:lnTo>
                  <a:lnTo>
                    <a:pt x="92" y="173"/>
                  </a:lnTo>
                  <a:lnTo>
                    <a:pt x="94" y="171"/>
                  </a:lnTo>
                  <a:lnTo>
                    <a:pt x="96" y="169"/>
                  </a:lnTo>
                  <a:lnTo>
                    <a:pt x="98" y="167"/>
                  </a:lnTo>
                  <a:lnTo>
                    <a:pt x="100" y="165"/>
                  </a:lnTo>
                  <a:lnTo>
                    <a:pt x="102" y="163"/>
                  </a:lnTo>
                  <a:lnTo>
                    <a:pt x="104" y="162"/>
                  </a:lnTo>
                  <a:lnTo>
                    <a:pt x="106" y="161"/>
                  </a:lnTo>
                  <a:lnTo>
                    <a:pt x="108" y="159"/>
                  </a:lnTo>
                  <a:lnTo>
                    <a:pt x="110" y="158"/>
                  </a:lnTo>
                  <a:lnTo>
                    <a:pt x="112" y="158"/>
                  </a:lnTo>
                  <a:lnTo>
                    <a:pt x="114" y="157"/>
                  </a:lnTo>
                  <a:lnTo>
                    <a:pt x="116" y="156"/>
                  </a:lnTo>
                  <a:lnTo>
                    <a:pt x="118" y="156"/>
                  </a:lnTo>
                  <a:lnTo>
                    <a:pt x="120" y="156"/>
                  </a:lnTo>
                  <a:lnTo>
                    <a:pt x="122" y="155"/>
                  </a:lnTo>
                  <a:lnTo>
                    <a:pt x="124" y="155"/>
                  </a:lnTo>
                  <a:lnTo>
                    <a:pt x="126" y="155"/>
                  </a:lnTo>
                  <a:lnTo>
                    <a:pt x="128" y="156"/>
                  </a:lnTo>
                  <a:lnTo>
                    <a:pt x="130" y="156"/>
                  </a:lnTo>
                  <a:lnTo>
                    <a:pt x="132" y="156"/>
                  </a:lnTo>
                  <a:lnTo>
                    <a:pt x="134" y="157"/>
                  </a:lnTo>
                  <a:lnTo>
                    <a:pt x="136" y="158"/>
                  </a:lnTo>
                  <a:lnTo>
                    <a:pt x="138" y="158"/>
                  </a:lnTo>
                  <a:lnTo>
                    <a:pt x="140" y="159"/>
                  </a:lnTo>
                  <a:lnTo>
                    <a:pt x="142" y="160"/>
                  </a:lnTo>
                  <a:lnTo>
                    <a:pt x="144" y="161"/>
                  </a:lnTo>
                  <a:lnTo>
                    <a:pt x="146" y="162"/>
                  </a:lnTo>
                  <a:lnTo>
                    <a:pt x="148" y="164"/>
                  </a:lnTo>
                  <a:lnTo>
                    <a:pt x="150" y="165"/>
                  </a:lnTo>
                  <a:lnTo>
                    <a:pt x="152" y="167"/>
                  </a:lnTo>
                  <a:lnTo>
                    <a:pt x="154" y="168"/>
                  </a:lnTo>
                  <a:lnTo>
                    <a:pt x="156" y="170"/>
                  </a:lnTo>
                  <a:lnTo>
                    <a:pt x="158" y="172"/>
                  </a:lnTo>
                  <a:lnTo>
                    <a:pt x="160" y="173"/>
                  </a:lnTo>
                  <a:lnTo>
                    <a:pt x="162" y="175"/>
                  </a:lnTo>
                  <a:lnTo>
                    <a:pt x="164" y="177"/>
                  </a:lnTo>
                  <a:lnTo>
                    <a:pt x="166" y="179"/>
                  </a:lnTo>
                  <a:lnTo>
                    <a:pt x="168" y="182"/>
                  </a:lnTo>
                  <a:lnTo>
                    <a:pt x="170" y="184"/>
                  </a:lnTo>
                  <a:lnTo>
                    <a:pt x="172" y="186"/>
                  </a:lnTo>
                  <a:lnTo>
                    <a:pt x="174" y="188"/>
                  </a:lnTo>
                  <a:lnTo>
                    <a:pt x="176" y="191"/>
                  </a:lnTo>
                  <a:lnTo>
                    <a:pt x="178" y="193"/>
                  </a:lnTo>
                  <a:lnTo>
                    <a:pt x="180" y="196"/>
                  </a:lnTo>
                  <a:lnTo>
                    <a:pt x="182" y="198"/>
                  </a:lnTo>
                  <a:lnTo>
                    <a:pt x="184" y="201"/>
                  </a:lnTo>
                  <a:lnTo>
                    <a:pt x="186" y="204"/>
                  </a:lnTo>
                  <a:lnTo>
                    <a:pt x="188" y="207"/>
                  </a:lnTo>
                  <a:lnTo>
                    <a:pt x="190" y="209"/>
                  </a:lnTo>
                  <a:lnTo>
                    <a:pt x="192" y="212"/>
                  </a:lnTo>
                  <a:lnTo>
                    <a:pt x="194" y="215"/>
                  </a:lnTo>
                  <a:lnTo>
                    <a:pt x="196" y="218"/>
                  </a:lnTo>
                  <a:lnTo>
                    <a:pt x="198" y="221"/>
                  </a:lnTo>
                  <a:lnTo>
                    <a:pt x="200" y="224"/>
                  </a:lnTo>
                  <a:lnTo>
                    <a:pt x="202" y="227"/>
                  </a:lnTo>
                  <a:lnTo>
                    <a:pt x="204" y="230"/>
                  </a:lnTo>
                  <a:lnTo>
                    <a:pt x="206" y="234"/>
                  </a:lnTo>
                  <a:lnTo>
                    <a:pt x="208" y="237"/>
                  </a:lnTo>
                  <a:lnTo>
                    <a:pt x="210" y="240"/>
                  </a:lnTo>
                  <a:lnTo>
                    <a:pt x="212" y="243"/>
                  </a:lnTo>
                  <a:lnTo>
                    <a:pt x="214" y="246"/>
                  </a:lnTo>
                  <a:lnTo>
                    <a:pt x="216" y="250"/>
                  </a:lnTo>
                  <a:lnTo>
                    <a:pt x="218" y="253"/>
                  </a:lnTo>
                  <a:lnTo>
                    <a:pt x="220" y="256"/>
                  </a:lnTo>
                  <a:lnTo>
                    <a:pt x="222" y="259"/>
                  </a:lnTo>
                  <a:lnTo>
                    <a:pt x="224" y="263"/>
                  </a:lnTo>
                  <a:lnTo>
                    <a:pt x="226" y="266"/>
                  </a:lnTo>
                  <a:lnTo>
                    <a:pt x="228" y="269"/>
                  </a:lnTo>
                  <a:lnTo>
                    <a:pt x="230" y="273"/>
                  </a:lnTo>
                  <a:lnTo>
                    <a:pt x="232" y="276"/>
                  </a:lnTo>
                  <a:lnTo>
                    <a:pt x="234" y="279"/>
                  </a:lnTo>
                  <a:lnTo>
                    <a:pt x="236" y="282"/>
                  </a:lnTo>
                  <a:lnTo>
                    <a:pt x="238" y="286"/>
                  </a:lnTo>
                  <a:lnTo>
                    <a:pt x="240" y="289"/>
                  </a:lnTo>
                  <a:lnTo>
                    <a:pt x="242" y="292"/>
                  </a:lnTo>
                  <a:lnTo>
                    <a:pt x="244" y="296"/>
                  </a:lnTo>
                  <a:lnTo>
                    <a:pt x="246" y="299"/>
                  </a:lnTo>
                  <a:lnTo>
                    <a:pt x="248" y="302"/>
                  </a:lnTo>
                  <a:lnTo>
                    <a:pt x="250" y="305"/>
                  </a:lnTo>
                  <a:lnTo>
                    <a:pt x="252" y="308"/>
                  </a:lnTo>
                  <a:lnTo>
                    <a:pt x="254" y="312"/>
                  </a:lnTo>
                  <a:lnTo>
                    <a:pt x="256" y="315"/>
                  </a:lnTo>
                  <a:lnTo>
                    <a:pt x="258" y="318"/>
                  </a:lnTo>
                  <a:lnTo>
                    <a:pt x="260" y="321"/>
                  </a:lnTo>
                  <a:lnTo>
                    <a:pt x="262" y="324"/>
                  </a:lnTo>
                  <a:lnTo>
                    <a:pt x="264" y="327"/>
                  </a:lnTo>
                  <a:lnTo>
                    <a:pt x="266" y="330"/>
                  </a:lnTo>
                  <a:lnTo>
                    <a:pt x="268" y="333"/>
                  </a:lnTo>
                  <a:lnTo>
                    <a:pt x="270" y="336"/>
                  </a:lnTo>
                  <a:lnTo>
                    <a:pt x="272" y="338"/>
                  </a:lnTo>
                  <a:lnTo>
                    <a:pt x="274" y="341"/>
                  </a:lnTo>
                  <a:lnTo>
                    <a:pt x="276" y="344"/>
                  </a:lnTo>
                  <a:lnTo>
                    <a:pt x="278" y="346"/>
                  </a:lnTo>
                  <a:lnTo>
                    <a:pt x="280" y="349"/>
                  </a:lnTo>
                  <a:lnTo>
                    <a:pt x="282" y="352"/>
                  </a:lnTo>
                  <a:lnTo>
                    <a:pt x="284" y="354"/>
                  </a:lnTo>
                  <a:lnTo>
                    <a:pt x="286" y="356"/>
                  </a:lnTo>
                  <a:lnTo>
                    <a:pt x="288" y="359"/>
                  </a:lnTo>
                  <a:lnTo>
                    <a:pt x="290" y="361"/>
                  </a:lnTo>
                  <a:lnTo>
                    <a:pt x="292" y="363"/>
                  </a:lnTo>
                  <a:lnTo>
                    <a:pt x="294" y="365"/>
                  </a:lnTo>
                  <a:lnTo>
                    <a:pt x="296" y="367"/>
                  </a:lnTo>
                  <a:lnTo>
                    <a:pt x="298" y="369"/>
                  </a:lnTo>
                  <a:lnTo>
                    <a:pt x="300" y="371"/>
                  </a:lnTo>
                  <a:lnTo>
                    <a:pt x="302" y="373"/>
                  </a:lnTo>
                  <a:lnTo>
                    <a:pt x="304" y="375"/>
                  </a:lnTo>
                  <a:lnTo>
                    <a:pt x="306" y="376"/>
                  </a:lnTo>
                  <a:lnTo>
                    <a:pt x="308" y="378"/>
                  </a:lnTo>
                  <a:lnTo>
                    <a:pt x="310" y="379"/>
                  </a:lnTo>
                  <a:lnTo>
                    <a:pt x="312" y="381"/>
                  </a:lnTo>
                  <a:lnTo>
                    <a:pt x="314" y="382"/>
                  </a:lnTo>
                  <a:lnTo>
                    <a:pt x="316" y="383"/>
                  </a:lnTo>
                  <a:lnTo>
                    <a:pt x="318" y="384"/>
                  </a:lnTo>
                  <a:lnTo>
                    <a:pt x="320" y="385"/>
                  </a:lnTo>
                  <a:lnTo>
                    <a:pt x="322" y="386"/>
                  </a:lnTo>
                  <a:lnTo>
                    <a:pt x="324" y="387"/>
                  </a:lnTo>
                  <a:lnTo>
                    <a:pt x="326" y="387"/>
                  </a:lnTo>
                  <a:lnTo>
                    <a:pt x="328" y="388"/>
                  </a:lnTo>
                  <a:lnTo>
                    <a:pt x="330" y="388"/>
                  </a:lnTo>
                  <a:lnTo>
                    <a:pt x="332" y="389"/>
                  </a:lnTo>
                  <a:lnTo>
                    <a:pt x="334" y="389"/>
                  </a:lnTo>
                  <a:lnTo>
                    <a:pt x="336" y="389"/>
                  </a:lnTo>
                  <a:lnTo>
                    <a:pt x="338" y="389"/>
                  </a:lnTo>
                  <a:lnTo>
                    <a:pt x="340" y="389"/>
                  </a:lnTo>
                  <a:lnTo>
                    <a:pt x="342" y="388"/>
                  </a:lnTo>
                  <a:lnTo>
                    <a:pt x="344" y="388"/>
                  </a:lnTo>
                  <a:lnTo>
                    <a:pt x="346" y="387"/>
                  </a:lnTo>
                  <a:lnTo>
                    <a:pt x="348" y="386"/>
                  </a:lnTo>
                  <a:lnTo>
                    <a:pt x="350" y="385"/>
                  </a:lnTo>
                  <a:lnTo>
                    <a:pt x="352" y="384"/>
                  </a:lnTo>
                  <a:lnTo>
                    <a:pt x="354" y="383"/>
                  </a:lnTo>
                  <a:lnTo>
                    <a:pt x="356" y="382"/>
                  </a:lnTo>
                  <a:lnTo>
                    <a:pt x="358" y="380"/>
                  </a:lnTo>
                  <a:lnTo>
                    <a:pt x="360" y="379"/>
                  </a:lnTo>
                  <a:lnTo>
                    <a:pt x="362" y="377"/>
                  </a:lnTo>
                  <a:lnTo>
                    <a:pt x="364" y="375"/>
                  </a:lnTo>
                  <a:lnTo>
                    <a:pt x="366" y="373"/>
                  </a:lnTo>
                  <a:lnTo>
                    <a:pt x="368" y="371"/>
                  </a:lnTo>
                  <a:lnTo>
                    <a:pt x="370" y="368"/>
                  </a:lnTo>
                  <a:lnTo>
                    <a:pt x="372" y="366"/>
                  </a:lnTo>
                  <a:lnTo>
                    <a:pt x="374" y="363"/>
                  </a:lnTo>
                  <a:lnTo>
                    <a:pt x="376" y="360"/>
                  </a:lnTo>
                  <a:lnTo>
                    <a:pt x="378" y="357"/>
                  </a:lnTo>
                  <a:lnTo>
                    <a:pt x="380" y="354"/>
                  </a:lnTo>
                  <a:lnTo>
                    <a:pt x="382" y="350"/>
                  </a:lnTo>
                  <a:lnTo>
                    <a:pt x="384" y="347"/>
                  </a:lnTo>
                  <a:lnTo>
                    <a:pt x="386" y="343"/>
                  </a:lnTo>
                  <a:lnTo>
                    <a:pt x="388" y="339"/>
                  </a:lnTo>
                  <a:lnTo>
                    <a:pt x="390" y="335"/>
                  </a:lnTo>
                  <a:lnTo>
                    <a:pt x="392" y="330"/>
                  </a:lnTo>
                  <a:lnTo>
                    <a:pt x="394" y="326"/>
                  </a:lnTo>
                  <a:lnTo>
                    <a:pt x="396" y="321"/>
                  </a:lnTo>
                  <a:lnTo>
                    <a:pt x="398" y="316"/>
                  </a:lnTo>
                  <a:lnTo>
                    <a:pt x="400" y="311"/>
                  </a:lnTo>
                  <a:lnTo>
                    <a:pt x="402" y="305"/>
                  </a:lnTo>
                  <a:lnTo>
                    <a:pt x="404" y="300"/>
                  </a:lnTo>
                  <a:lnTo>
                    <a:pt x="406" y="294"/>
                  </a:lnTo>
                  <a:lnTo>
                    <a:pt x="408" y="288"/>
                  </a:lnTo>
                  <a:lnTo>
                    <a:pt x="410" y="282"/>
                  </a:lnTo>
                  <a:lnTo>
                    <a:pt x="412" y="276"/>
                  </a:lnTo>
                  <a:lnTo>
                    <a:pt x="414" y="269"/>
                  </a:lnTo>
                  <a:lnTo>
                    <a:pt x="416" y="262"/>
                  </a:lnTo>
                  <a:lnTo>
                    <a:pt x="418" y="255"/>
                  </a:lnTo>
                  <a:lnTo>
                    <a:pt x="420" y="248"/>
                  </a:lnTo>
                  <a:lnTo>
                    <a:pt x="422" y="240"/>
                  </a:lnTo>
                  <a:lnTo>
                    <a:pt x="424" y="233"/>
                  </a:lnTo>
                  <a:lnTo>
                    <a:pt x="426" y="225"/>
                  </a:lnTo>
                  <a:lnTo>
                    <a:pt x="428" y="216"/>
                  </a:lnTo>
                  <a:lnTo>
                    <a:pt x="430" y="208"/>
                  </a:lnTo>
                  <a:lnTo>
                    <a:pt x="432" y="199"/>
                  </a:lnTo>
                  <a:lnTo>
                    <a:pt x="434" y="190"/>
                  </a:lnTo>
                  <a:lnTo>
                    <a:pt x="436" y="181"/>
                  </a:lnTo>
                  <a:lnTo>
                    <a:pt x="438" y="172"/>
                  </a:lnTo>
                  <a:lnTo>
                    <a:pt x="440" y="162"/>
                  </a:lnTo>
                  <a:lnTo>
                    <a:pt x="442" y="152"/>
                  </a:lnTo>
                  <a:lnTo>
                    <a:pt x="444" y="142"/>
                  </a:lnTo>
                  <a:lnTo>
                    <a:pt x="446" y="132"/>
                  </a:lnTo>
                  <a:lnTo>
                    <a:pt x="448" y="121"/>
                  </a:lnTo>
                  <a:lnTo>
                    <a:pt x="450" y="110"/>
                  </a:lnTo>
                  <a:lnTo>
                    <a:pt x="452" y="99"/>
                  </a:lnTo>
                  <a:lnTo>
                    <a:pt x="454" y="88"/>
                  </a:lnTo>
                  <a:lnTo>
                    <a:pt x="456" y="76"/>
                  </a:lnTo>
                  <a:lnTo>
                    <a:pt x="458" y="64"/>
                  </a:lnTo>
                  <a:lnTo>
                    <a:pt x="460" y="52"/>
                  </a:lnTo>
                  <a:lnTo>
                    <a:pt x="462" y="40"/>
                  </a:lnTo>
                  <a:lnTo>
                    <a:pt x="464" y="27"/>
                  </a:lnTo>
                  <a:lnTo>
                    <a:pt x="466" y="14"/>
                  </a:lnTo>
                  <a:lnTo>
                    <a:pt x="468" y="0"/>
                  </a:lnTo>
                </a:path>
              </a:pathLst>
            </a:cu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1" name="Rectangle 179"/>
            <p:cNvSpPr>
              <a:spLocks noChangeArrowheads="1"/>
            </p:cNvSpPr>
            <p:nvPr/>
          </p:nvSpPr>
          <p:spPr bwMode="auto">
            <a:xfrm>
              <a:off x="-181" y="690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aphicFrame>
        <p:nvGraphicFramePr>
          <p:cNvPr id="180" name="Object 18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2583625"/>
              </p:ext>
            </p:extLst>
          </p:nvPr>
        </p:nvGraphicFramePr>
        <p:xfrm>
          <a:off x="4877998" y="1301945"/>
          <a:ext cx="1035123" cy="37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94870" imgH="177646" progId="Equation.DSMT4">
                  <p:embed/>
                </p:oleObj>
              </mc:Choice>
              <mc:Fallback>
                <p:oleObj name="Equation" r:id="rId4" imgW="494870" imgH="177646" progId="Equation.DSMT4">
                  <p:embed/>
                  <p:pic>
                    <p:nvPicPr>
                      <p:cNvPr id="180" name="Object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7998" y="1301945"/>
                        <a:ext cx="1035123" cy="3713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478" name="Object 1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7529038"/>
              </p:ext>
            </p:extLst>
          </p:nvPr>
        </p:nvGraphicFramePr>
        <p:xfrm>
          <a:off x="4756322" y="1766938"/>
          <a:ext cx="1291415" cy="3615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4449" imgH="177646" progId="Equation.DSMT4">
                  <p:embed/>
                </p:oleObj>
              </mc:Choice>
              <mc:Fallback>
                <p:oleObj name="Equation" r:id="rId6" imgW="634449" imgH="177646" progId="Equation.DSMT4">
                  <p:embed/>
                  <p:pic>
                    <p:nvPicPr>
                      <p:cNvPr id="55478" name="Object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6322" y="1766938"/>
                        <a:ext cx="1291415" cy="3615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480" name="Object 18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5000918"/>
              </p:ext>
            </p:extLst>
          </p:nvPr>
        </p:nvGraphicFramePr>
        <p:xfrm>
          <a:off x="6271823" y="1333696"/>
          <a:ext cx="801882" cy="3376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391" imgH="203112" progId="Equation.DSMT4">
                  <p:embed/>
                </p:oleObj>
              </mc:Choice>
              <mc:Fallback>
                <p:oleObj name="Equation" r:id="rId8" imgW="482391" imgH="203112" progId="Equation.DSMT4">
                  <p:embed/>
                  <p:pic>
                    <p:nvPicPr>
                      <p:cNvPr id="55480" name="Object 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1823" y="1333696"/>
                        <a:ext cx="801882" cy="3376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481" name="Object 18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4402197"/>
              </p:ext>
            </p:extLst>
          </p:nvPr>
        </p:nvGraphicFramePr>
        <p:xfrm>
          <a:off x="6191470" y="1697772"/>
          <a:ext cx="2188165" cy="475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67893" imgH="253890" progId="Equation.DSMT4">
                  <p:embed/>
                </p:oleObj>
              </mc:Choice>
              <mc:Fallback>
                <p:oleObj name="Equation" r:id="rId10" imgW="1167893" imgH="253890" progId="Equation.DSMT4">
                  <p:embed/>
                  <p:pic>
                    <p:nvPicPr>
                      <p:cNvPr id="55481" name="Object 1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1470" y="1697772"/>
                        <a:ext cx="2188165" cy="4756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482" name="Object 1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4797709"/>
              </p:ext>
            </p:extLst>
          </p:nvPr>
        </p:nvGraphicFramePr>
        <p:xfrm>
          <a:off x="4624389" y="2269370"/>
          <a:ext cx="1471612" cy="4132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23586" imgH="203112" progId="Equation.DSMT4">
                  <p:embed/>
                </p:oleObj>
              </mc:Choice>
              <mc:Fallback>
                <p:oleObj name="Equation" r:id="rId12" imgW="723586" imgH="203112" progId="Equation.DSMT4">
                  <p:embed/>
                  <p:pic>
                    <p:nvPicPr>
                      <p:cNvPr id="55482" name="Object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4389" y="2269370"/>
                        <a:ext cx="1471612" cy="41325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483" name="Object 1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4167038"/>
              </p:ext>
            </p:extLst>
          </p:nvPr>
        </p:nvGraphicFramePr>
        <p:xfrm>
          <a:off x="6188092" y="2211213"/>
          <a:ext cx="2877535" cy="4757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36480" imgH="253800" progId="Equation.DSMT4">
                  <p:embed/>
                </p:oleObj>
              </mc:Choice>
              <mc:Fallback>
                <p:oleObj name="Equation" r:id="rId14" imgW="1536480" imgH="253800" progId="Equation.DSMT4">
                  <p:embed/>
                  <p:pic>
                    <p:nvPicPr>
                      <p:cNvPr id="55483" name="Object 1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8092" y="2211213"/>
                        <a:ext cx="2877535" cy="47571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764B2C65-DF86-401C-85DD-83242EF48F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8748627"/>
              </p:ext>
            </p:extLst>
          </p:nvPr>
        </p:nvGraphicFramePr>
        <p:xfrm>
          <a:off x="2796211" y="1864210"/>
          <a:ext cx="315753" cy="242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30120" imgH="253800" progId="Equation.DSMT4">
                  <p:embed/>
                </p:oleObj>
              </mc:Choice>
              <mc:Fallback>
                <p:oleObj name="Equation" r:id="rId16" imgW="330120" imgH="2538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764B2C65-DF86-401C-85DD-83242EF48F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796211" y="1864210"/>
                        <a:ext cx="315753" cy="2428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1" name="Oval 190">
            <a:extLst>
              <a:ext uri="{FF2B5EF4-FFF2-40B4-BE49-F238E27FC236}">
                <a16:creationId xmlns:a16="http://schemas.microsoft.com/office/drawing/2014/main" id="{23DA8F4A-9039-40A3-9678-BAEB314178C3}"/>
              </a:ext>
            </a:extLst>
          </p:cNvPr>
          <p:cNvSpPr/>
          <p:nvPr/>
        </p:nvSpPr>
        <p:spPr>
          <a:xfrm>
            <a:off x="3048002" y="1744871"/>
            <a:ext cx="66261" cy="75095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92" name="Object 191">
            <a:extLst>
              <a:ext uri="{FF2B5EF4-FFF2-40B4-BE49-F238E27FC236}">
                <a16:creationId xmlns:a16="http://schemas.microsoft.com/office/drawing/2014/main" id="{C9ECF852-9457-4E50-9F51-03FBB0BC27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1850304"/>
              </p:ext>
            </p:extLst>
          </p:nvPr>
        </p:nvGraphicFramePr>
        <p:xfrm>
          <a:off x="4331150" y="6090029"/>
          <a:ext cx="385448" cy="2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57200" imgH="253800" progId="Equation.DSMT4">
                  <p:embed/>
                </p:oleObj>
              </mc:Choice>
              <mc:Fallback>
                <p:oleObj name="Equation" r:id="rId18" imgW="457200" imgH="253800" progId="Equation.DSMT4">
                  <p:embed/>
                  <p:pic>
                    <p:nvPicPr>
                      <p:cNvPr id="192" name="Object 191">
                        <a:extLst>
                          <a:ext uri="{FF2B5EF4-FFF2-40B4-BE49-F238E27FC236}">
                            <a16:creationId xmlns:a16="http://schemas.microsoft.com/office/drawing/2014/main" id="{C9ECF852-9457-4E50-9F51-03FBB0BC27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331150" y="6090029"/>
                        <a:ext cx="385448" cy="2144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3" name="Oval 192">
            <a:extLst>
              <a:ext uri="{FF2B5EF4-FFF2-40B4-BE49-F238E27FC236}">
                <a16:creationId xmlns:a16="http://schemas.microsoft.com/office/drawing/2014/main" id="{87524320-7EAE-4E3F-B32F-4B5466C8E11C}"/>
              </a:ext>
            </a:extLst>
          </p:cNvPr>
          <p:cNvSpPr/>
          <p:nvPr/>
        </p:nvSpPr>
        <p:spPr>
          <a:xfrm>
            <a:off x="4190611" y="6055396"/>
            <a:ext cx="66261" cy="75095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BDF571-9D93-4468-B5D6-9C7FA9D30985}"/>
              </a:ext>
            </a:extLst>
          </p:cNvPr>
          <p:cNvSpPr/>
          <p:nvPr/>
        </p:nvSpPr>
        <p:spPr>
          <a:xfrm>
            <a:off x="5357447" y="4234376"/>
            <a:ext cx="1772529" cy="25392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95" name="Object 181">
            <a:extLst>
              <a:ext uri="{FF2B5EF4-FFF2-40B4-BE49-F238E27FC236}">
                <a16:creationId xmlns:a16="http://schemas.microsoft.com/office/drawing/2014/main" id="{6CDEFE67-56B1-4E95-8DB1-E850500B3D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5385749"/>
              </p:ext>
            </p:extLst>
          </p:nvPr>
        </p:nvGraphicFramePr>
        <p:xfrm>
          <a:off x="5616697" y="4457872"/>
          <a:ext cx="1061881" cy="381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94870" imgH="177646" progId="Equation.DSMT4">
                  <p:embed/>
                </p:oleObj>
              </mc:Choice>
              <mc:Fallback>
                <p:oleObj name="Equation" r:id="rId20" imgW="494870" imgH="177646" progId="Equation.DSMT4">
                  <p:embed/>
                  <p:pic>
                    <p:nvPicPr>
                      <p:cNvPr id="195" name="Object 181">
                        <a:extLst>
                          <a:ext uri="{FF2B5EF4-FFF2-40B4-BE49-F238E27FC236}">
                            <a16:creationId xmlns:a16="http://schemas.microsoft.com/office/drawing/2014/main" id="{6CDEFE67-56B1-4E95-8DB1-E850500B3D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6697" y="4457872"/>
                        <a:ext cx="1061881" cy="3814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6" name="Object 183">
            <a:extLst>
              <a:ext uri="{FF2B5EF4-FFF2-40B4-BE49-F238E27FC236}">
                <a16:creationId xmlns:a16="http://schemas.microsoft.com/office/drawing/2014/main" id="{0C6C580A-FA08-48E4-B5DE-7E2CF468C7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3413787"/>
              </p:ext>
            </p:extLst>
          </p:nvPr>
        </p:nvGraphicFramePr>
        <p:xfrm>
          <a:off x="5340277" y="4911702"/>
          <a:ext cx="1344612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34449" imgH="177646" progId="Equation.DSMT4">
                  <p:embed/>
                </p:oleObj>
              </mc:Choice>
              <mc:Fallback>
                <p:oleObj name="Equation" r:id="rId22" imgW="634449" imgH="177646" progId="Equation.DSMT4">
                  <p:embed/>
                  <p:pic>
                    <p:nvPicPr>
                      <p:cNvPr id="196" name="Object 183">
                        <a:extLst>
                          <a:ext uri="{FF2B5EF4-FFF2-40B4-BE49-F238E27FC236}">
                            <a16:creationId xmlns:a16="http://schemas.microsoft.com/office/drawing/2014/main" id="{0C6C580A-FA08-48E4-B5DE-7E2CF468C7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0277" y="4911702"/>
                        <a:ext cx="1344612" cy="376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" name="Object 188">
            <a:extLst>
              <a:ext uri="{FF2B5EF4-FFF2-40B4-BE49-F238E27FC236}">
                <a16:creationId xmlns:a16="http://schemas.microsoft.com/office/drawing/2014/main" id="{C2D7D706-FCA6-4F16-9501-B9484D951B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892988"/>
              </p:ext>
            </p:extLst>
          </p:nvPr>
        </p:nvGraphicFramePr>
        <p:xfrm>
          <a:off x="5208930" y="5338227"/>
          <a:ext cx="150177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23586" imgH="203112" progId="Equation.DSMT4">
                  <p:embed/>
                </p:oleObj>
              </mc:Choice>
              <mc:Fallback>
                <p:oleObj name="Equation" r:id="rId24" imgW="723586" imgH="203112" progId="Equation.DSMT4">
                  <p:embed/>
                  <p:pic>
                    <p:nvPicPr>
                      <p:cNvPr id="197" name="Object 188">
                        <a:extLst>
                          <a:ext uri="{FF2B5EF4-FFF2-40B4-BE49-F238E27FC236}">
                            <a16:creationId xmlns:a16="http://schemas.microsoft.com/office/drawing/2014/main" id="{C2D7D706-FCA6-4F16-9501-B9484D951B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8930" y="5338227"/>
                        <a:ext cx="1501775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8" name="Object 189">
            <a:extLst>
              <a:ext uri="{FF2B5EF4-FFF2-40B4-BE49-F238E27FC236}">
                <a16:creationId xmlns:a16="http://schemas.microsoft.com/office/drawing/2014/main" id="{4E830B62-CE5D-427C-AA35-FCE99C523C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4327770"/>
              </p:ext>
            </p:extLst>
          </p:nvPr>
        </p:nvGraphicFramePr>
        <p:xfrm>
          <a:off x="6720556" y="5310555"/>
          <a:ext cx="3048048" cy="4095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892160" imgH="253800" progId="Equation.DSMT4">
                  <p:embed/>
                </p:oleObj>
              </mc:Choice>
              <mc:Fallback>
                <p:oleObj name="Equation" r:id="rId26" imgW="1892160" imgH="253800" progId="Equation.DSMT4">
                  <p:embed/>
                  <p:pic>
                    <p:nvPicPr>
                      <p:cNvPr id="198" name="Object 189">
                        <a:extLst>
                          <a:ext uri="{FF2B5EF4-FFF2-40B4-BE49-F238E27FC236}">
                            <a16:creationId xmlns:a16="http://schemas.microsoft.com/office/drawing/2014/main" id="{4E830B62-CE5D-427C-AA35-FCE99C523C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0556" y="5310555"/>
                        <a:ext cx="3048048" cy="4095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9" name="Object 190">
            <a:extLst>
              <a:ext uri="{FF2B5EF4-FFF2-40B4-BE49-F238E27FC236}">
                <a16:creationId xmlns:a16="http://schemas.microsoft.com/office/drawing/2014/main" id="{4823F981-A0AA-4FAE-A188-F00B0A88A7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4225600"/>
              </p:ext>
            </p:extLst>
          </p:nvPr>
        </p:nvGraphicFramePr>
        <p:xfrm>
          <a:off x="6735103" y="4429153"/>
          <a:ext cx="1639864" cy="4035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825500" imgH="203200" progId="Equation.DSMT4">
                  <p:embed/>
                </p:oleObj>
              </mc:Choice>
              <mc:Fallback>
                <p:oleObj name="Equation" r:id="rId28" imgW="825500" imgH="203200" progId="Equation.DSMT4">
                  <p:embed/>
                  <p:pic>
                    <p:nvPicPr>
                      <p:cNvPr id="199" name="Object 190">
                        <a:extLst>
                          <a:ext uri="{FF2B5EF4-FFF2-40B4-BE49-F238E27FC236}">
                            <a16:creationId xmlns:a16="http://schemas.microsoft.com/office/drawing/2014/main" id="{4823F981-A0AA-4FAE-A188-F00B0A88A7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5103" y="4429153"/>
                        <a:ext cx="1639864" cy="4035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0" name="Object 191">
            <a:extLst>
              <a:ext uri="{FF2B5EF4-FFF2-40B4-BE49-F238E27FC236}">
                <a16:creationId xmlns:a16="http://schemas.microsoft.com/office/drawing/2014/main" id="{9E455FFE-6330-49A8-9FE3-2CA4716D06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9830607"/>
              </p:ext>
            </p:extLst>
          </p:nvPr>
        </p:nvGraphicFramePr>
        <p:xfrm>
          <a:off x="6710632" y="4906057"/>
          <a:ext cx="2051196" cy="3415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524000" imgH="254000" progId="Equation.DSMT4">
                  <p:embed/>
                </p:oleObj>
              </mc:Choice>
              <mc:Fallback>
                <p:oleObj name="Equation" r:id="rId30" imgW="1524000" imgH="254000" progId="Equation.DSMT4">
                  <p:embed/>
                  <p:pic>
                    <p:nvPicPr>
                      <p:cNvPr id="200" name="Object 191">
                        <a:extLst>
                          <a:ext uri="{FF2B5EF4-FFF2-40B4-BE49-F238E27FC236}">
                            <a16:creationId xmlns:a16="http://schemas.microsoft.com/office/drawing/2014/main" id="{9E455FFE-6330-49A8-9FE3-2CA4716D06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0632" y="4906057"/>
                        <a:ext cx="2051196" cy="3415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1" name="Object 187">
            <a:extLst>
              <a:ext uri="{FF2B5EF4-FFF2-40B4-BE49-F238E27FC236}">
                <a16:creationId xmlns:a16="http://schemas.microsoft.com/office/drawing/2014/main" id="{80D55AD8-34D7-4180-A98E-08B0C631B0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8727754"/>
              </p:ext>
            </p:extLst>
          </p:nvPr>
        </p:nvGraphicFramePr>
        <p:xfrm>
          <a:off x="6270626" y="2679701"/>
          <a:ext cx="2266120" cy="4051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422360" imgH="253800" progId="Equation.DSMT4">
                  <p:embed/>
                </p:oleObj>
              </mc:Choice>
              <mc:Fallback>
                <p:oleObj name="Equation" r:id="rId32" imgW="1422360" imgH="253800" progId="Equation.DSMT4">
                  <p:embed/>
                  <p:pic>
                    <p:nvPicPr>
                      <p:cNvPr id="201" name="Object 187">
                        <a:extLst>
                          <a:ext uri="{FF2B5EF4-FFF2-40B4-BE49-F238E27FC236}">
                            <a16:creationId xmlns:a16="http://schemas.microsoft.com/office/drawing/2014/main" id="{80D55AD8-34D7-4180-A98E-08B0C631B0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0626" y="2679701"/>
                        <a:ext cx="2266120" cy="4051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" name="Object 187">
            <a:extLst>
              <a:ext uri="{FF2B5EF4-FFF2-40B4-BE49-F238E27FC236}">
                <a16:creationId xmlns:a16="http://schemas.microsoft.com/office/drawing/2014/main" id="{32913848-C981-43E3-BD16-10508103AF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403741"/>
              </p:ext>
            </p:extLst>
          </p:nvPr>
        </p:nvGraphicFramePr>
        <p:xfrm>
          <a:off x="6244518" y="3112844"/>
          <a:ext cx="1455737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914400" imgH="253800" progId="Equation.DSMT4">
                  <p:embed/>
                </p:oleObj>
              </mc:Choice>
              <mc:Fallback>
                <p:oleObj name="Equation" r:id="rId34" imgW="914400" imgH="253800" progId="Equation.DSMT4">
                  <p:embed/>
                  <p:pic>
                    <p:nvPicPr>
                      <p:cNvPr id="202" name="Object 187">
                        <a:extLst>
                          <a:ext uri="{FF2B5EF4-FFF2-40B4-BE49-F238E27FC236}">
                            <a16:creationId xmlns:a16="http://schemas.microsoft.com/office/drawing/2014/main" id="{32913848-C981-43E3-BD16-10508103AF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4518" y="3112844"/>
                        <a:ext cx="1455737" cy="4048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3" name="Object 187">
            <a:extLst>
              <a:ext uri="{FF2B5EF4-FFF2-40B4-BE49-F238E27FC236}">
                <a16:creationId xmlns:a16="http://schemas.microsoft.com/office/drawing/2014/main" id="{FC94BAEF-ECF8-4032-B60B-1DEC5D5896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5898638"/>
              </p:ext>
            </p:extLst>
          </p:nvPr>
        </p:nvGraphicFramePr>
        <p:xfrm>
          <a:off x="5918518" y="3494626"/>
          <a:ext cx="950912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596880" imgH="177480" progId="Equation.DSMT4">
                  <p:embed/>
                </p:oleObj>
              </mc:Choice>
              <mc:Fallback>
                <p:oleObj name="Equation" r:id="rId36" imgW="596880" imgH="177480" progId="Equation.DSMT4">
                  <p:embed/>
                  <p:pic>
                    <p:nvPicPr>
                      <p:cNvPr id="203" name="Object 187">
                        <a:extLst>
                          <a:ext uri="{FF2B5EF4-FFF2-40B4-BE49-F238E27FC236}">
                            <a16:creationId xmlns:a16="http://schemas.microsoft.com/office/drawing/2014/main" id="{FC94BAEF-ECF8-4032-B60B-1DEC5D5896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518" y="3494626"/>
                        <a:ext cx="950912" cy="282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" name="Object 187">
            <a:extLst>
              <a:ext uri="{FF2B5EF4-FFF2-40B4-BE49-F238E27FC236}">
                <a16:creationId xmlns:a16="http://schemas.microsoft.com/office/drawing/2014/main" id="{E7EB3469-931C-441C-BF92-CC0D30B5DC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87031"/>
              </p:ext>
            </p:extLst>
          </p:nvPr>
        </p:nvGraphicFramePr>
        <p:xfrm>
          <a:off x="7124090" y="3473280"/>
          <a:ext cx="3043652" cy="4727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625400" imgH="253800" progId="Equation.DSMT4">
                  <p:embed/>
                </p:oleObj>
              </mc:Choice>
              <mc:Fallback>
                <p:oleObj name="Equation" r:id="rId38" imgW="1625400" imgH="253800" progId="Equation.DSMT4">
                  <p:embed/>
                  <p:pic>
                    <p:nvPicPr>
                      <p:cNvPr id="204" name="Object 187">
                        <a:extLst>
                          <a:ext uri="{FF2B5EF4-FFF2-40B4-BE49-F238E27FC236}">
                            <a16:creationId xmlns:a16="http://schemas.microsoft.com/office/drawing/2014/main" id="{E7EB3469-931C-441C-BF92-CC0D30B5DC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4090" y="3473280"/>
                        <a:ext cx="3043652" cy="4727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" name="Object 189">
            <a:extLst>
              <a:ext uri="{FF2B5EF4-FFF2-40B4-BE49-F238E27FC236}">
                <a16:creationId xmlns:a16="http://schemas.microsoft.com/office/drawing/2014/main" id="{00A6FF33-6A9D-4E95-A700-1F01ED1719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0079836"/>
              </p:ext>
            </p:extLst>
          </p:nvPr>
        </p:nvGraphicFramePr>
        <p:xfrm>
          <a:off x="6627300" y="5715612"/>
          <a:ext cx="286385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777680" imgH="253800" progId="Equation.DSMT4">
                  <p:embed/>
                </p:oleObj>
              </mc:Choice>
              <mc:Fallback>
                <p:oleObj name="Equation" r:id="rId40" imgW="1777680" imgH="253800" progId="Equation.DSMT4">
                  <p:embed/>
                  <p:pic>
                    <p:nvPicPr>
                      <p:cNvPr id="205" name="Object 189">
                        <a:extLst>
                          <a:ext uri="{FF2B5EF4-FFF2-40B4-BE49-F238E27FC236}">
                            <a16:creationId xmlns:a16="http://schemas.microsoft.com/office/drawing/2014/main" id="{00A6FF33-6A9D-4E95-A700-1F01ED1719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7300" y="5715612"/>
                        <a:ext cx="2863850" cy="409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" name="Object 189">
            <a:extLst>
              <a:ext uri="{FF2B5EF4-FFF2-40B4-BE49-F238E27FC236}">
                <a16:creationId xmlns:a16="http://schemas.microsoft.com/office/drawing/2014/main" id="{5C3D839B-8DE2-40F4-92A2-EFA54DF950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0852083"/>
              </p:ext>
            </p:extLst>
          </p:nvPr>
        </p:nvGraphicFramePr>
        <p:xfrm>
          <a:off x="6820486" y="6089504"/>
          <a:ext cx="573088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355320" imgH="177480" progId="Equation.DSMT4">
                  <p:embed/>
                </p:oleObj>
              </mc:Choice>
              <mc:Fallback>
                <p:oleObj name="Equation" r:id="rId42" imgW="355320" imgH="177480" progId="Equation.DSMT4">
                  <p:embed/>
                  <p:pic>
                    <p:nvPicPr>
                      <p:cNvPr id="206" name="Object 189">
                        <a:extLst>
                          <a:ext uri="{FF2B5EF4-FFF2-40B4-BE49-F238E27FC236}">
                            <a16:creationId xmlns:a16="http://schemas.microsoft.com/office/drawing/2014/main" id="{5C3D839B-8DE2-40F4-92A2-EFA54DF950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0486" y="6089504"/>
                        <a:ext cx="573088" cy="2873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" name="Object 189">
            <a:extLst>
              <a:ext uri="{FF2B5EF4-FFF2-40B4-BE49-F238E27FC236}">
                <a16:creationId xmlns:a16="http://schemas.microsoft.com/office/drawing/2014/main" id="{CD40DB15-CB6E-408D-ABA6-BA2485689F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504008"/>
              </p:ext>
            </p:extLst>
          </p:nvPr>
        </p:nvGraphicFramePr>
        <p:xfrm>
          <a:off x="6792594" y="6419877"/>
          <a:ext cx="2884488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790640" imgH="253800" progId="Equation.DSMT4">
                  <p:embed/>
                </p:oleObj>
              </mc:Choice>
              <mc:Fallback>
                <p:oleObj name="Equation" r:id="rId44" imgW="1790640" imgH="253800" progId="Equation.DSMT4">
                  <p:embed/>
                  <p:pic>
                    <p:nvPicPr>
                      <p:cNvPr id="207" name="Object 189">
                        <a:extLst>
                          <a:ext uri="{FF2B5EF4-FFF2-40B4-BE49-F238E27FC236}">
                            <a16:creationId xmlns:a16="http://schemas.microsoft.com/office/drawing/2014/main" id="{CD40DB15-CB6E-408D-ABA6-BA2485689FC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2594" y="6419877"/>
                        <a:ext cx="2884488" cy="409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353819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5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5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5520" y="202630"/>
            <a:ext cx="7467600" cy="63408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CA" dirty="0">
                <a:solidFill>
                  <a:schemeClr val="tx2">
                    <a:satMod val="130000"/>
                  </a:schemeClr>
                </a:solidFill>
              </a:rPr>
              <a:t>V) Factor Theorem: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9496" y="836712"/>
            <a:ext cx="8538914" cy="1008112"/>
          </a:xfrm>
        </p:spPr>
        <p:txBody>
          <a:bodyPr/>
          <a:lstStyle/>
          <a:p>
            <a:pPr eaLnBrk="1" hangingPunct="1"/>
            <a:r>
              <a:rPr lang="en-CA">
                <a:solidFill>
                  <a:srgbClr val="FF0000"/>
                </a:solidFill>
              </a:rPr>
              <a:t>When you divide a polynomial function, f(x), by any one of its factors, the remainder will be zero</a:t>
            </a:r>
          </a:p>
        </p:txBody>
      </p:sp>
      <p:graphicFrame>
        <p:nvGraphicFramePr>
          <p:cNvPr id="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6731064"/>
              </p:ext>
            </p:extLst>
          </p:nvPr>
        </p:nvGraphicFramePr>
        <p:xfrm>
          <a:off x="1687067" y="1846238"/>
          <a:ext cx="8482013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97300" imgH="254000" progId="Equation.DSMT4">
                  <p:embed/>
                </p:oleObj>
              </mc:Choice>
              <mc:Fallback>
                <p:oleObj name="Equation" r:id="rId4" imgW="3797300" imgH="254000" progId="Equation.DSMT4">
                  <p:embed/>
                  <p:pic>
                    <p:nvPicPr>
                      <p:cNvPr id="3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7067" y="1846238"/>
                        <a:ext cx="8482013" cy="606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2327996"/>
              </p:ext>
            </p:extLst>
          </p:nvPr>
        </p:nvGraphicFramePr>
        <p:xfrm>
          <a:off x="1875980" y="2389162"/>
          <a:ext cx="4371975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26451" imgH="253890" progId="Equation.DSMT4">
                  <p:embed/>
                </p:oleObj>
              </mc:Choice>
              <mc:Fallback>
                <p:oleObj name="Equation" r:id="rId6" imgW="1726451" imgH="253890" progId="Equation.DSMT4">
                  <p:embed/>
                  <p:pic>
                    <p:nvPicPr>
                      <p:cNvPr id="3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5980" y="2389162"/>
                        <a:ext cx="4371975" cy="642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786857"/>
              </p:ext>
            </p:extLst>
          </p:nvPr>
        </p:nvGraphicFramePr>
        <p:xfrm>
          <a:off x="1856929" y="2979712"/>
          <a:ext cx="40830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12900" imgH="241300" progId="Equation.DSMT4">
                  <p:embed/>
                </p:oleObj>
              </mc:Choice>
              <mc:Fallback>
                <p:oleObj name="Equation" r:id="rId8" imgW="1612900" imgH="241300" progId="Equation.DSMT4">
                  <p:embed/>
                  <p:pic>
                    <p:nvPicPr>
                      <p:cNvPr id="3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6929" y="2979712"/>
                        <a:ext cx="408305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5137720"/>
              </p:ext>
            </p:extLst>
          </p:nvPr>
        </p:nvGraphicFramePr>
        <p:xfrm>
          <a:off x="7362380" y="2990826"/>
          <a:ext cx="296703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59866" imgH="253890" progId="Equation.DSMT4">
                  <p:embed/>
                </p:oleObj>
              </mc:Choice>
              <mc:Fallback>
                <p:oleObj name="Equation" r:id="rId10" imgW="1459866" imgH="253890" progId="Equation.DSMT4">
                  <p:embed/>
                  <p:pic>
                    <p:nvPicPr>
                      <p:cNvPr id="3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2380" y="2990826"/>
                        <a:ext cx="2967037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6933754" y="5108551"/>
            <a:ext cx="29194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800">
                <a:solidFill>
                  <a:srgbClr val="FF0000"/>
                </a:solidFill>
                <a:latin typeface="Gill Sans MT" pitchFamily="34" charset="0"/>
              </a:rPr>
              <a:t>Remainder is zero</a:t>
            </a:r>
          </a:p>
        </p:txBody>
      </p:sp>
      <p:graphicFrame>
        <p:nvGraphicFramePr>
          <p:cNvPr id="3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0612080"/>
              </p:ext>
            </p:extLst>
          </p:nvPr>
        </p:nvGraphicFramePr>
        <p:xfrm>
          <a:off x="1631504" y="3902050"/>
          <a:ext cx="5230812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641600" imgH="292100" progId="Equation.DSMT4">
                  <p:embed/>
                </p:oleObj>
              </mc:Choice>
              <mc:Fallback>
                <p:oleObj name="Equation" r:id="rId12" imgW="2641600" imgH="292100" progId="Equation.DSMT4">
                  <p:embed/>
                  <p:pic>
                    <p:nvPicPr>
                      <p:cNvPr id="3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504" y="3902050"/>
                        <a:ext cx="5230812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1398426"/>
              </p:ext>
            </p:extLst>
          </p:nvPr>
        </p:nvGraphicFramePr>
        <p:xfrm>
          <a:off x="2557016" y="4611662"/>
          <a:ext cx="351948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77229" imgH="253890" progId="Equation.DSMT4">
                  <p:embed/>
                </p:oleObj>
              </mc:Choice>
              <mc:Fallback>
                <p:oleObj name="Equation" r:id="rId14" imgW="1777229" imgH="253890" progId="Equation.DSMT4">
                  <p:embed/>
                  <p:pic>
                    <p:nvPicPr>
                      <p:cNvPr id="3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7016" y="4611662"/>
                        <a:ext cx="3519488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856207"/>
              </p:ext>
            </p:extLst>
          </p:nvPr>
        </p:nvGraphicFramePr>
        <p:xfrm>
          <a:off x="4881117" y="5175225"/>
          <a:ext cx="708025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53670" imgH="177569" progId="Equation.DSMT4">
                  <p:embed/>
                </p:oleObj>
              </mc:Choice>
              <mc:Fallback>
                <p:oleObj name="Equation" r:id="rId16" imgW="253670" imgH="177569" progId="Equation.DSMT4">
                  <p:embed/>
                  <p:pic>
                    <p:nvPicPr>
                      <p:cNvPr id="39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1117" y="5175225"/>
                        <a:ext cx="708025" cy="493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2334554"/>
              </p:ext>
            </p:extLst>
          </p:nvPr>
        </p:nvGraphicFramePr>
        <p:xfrm>
          <a:off x="2552255" y="5229201"/>
          <a:ext cx="223837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29810" imgH="177723" progId="Equation.DSMT4">
                  <p:embed/>
                </p:oleObj>
              </mc:Choice>
              <mc:Fallback>
                <p:oleObj name="Equation" r:id="rId18" imgW="1129810" imgH="177723" progId="Equation.DSMT4">
                  <p:embed/>
                  <p:pic>
                    <p:nvPicPr>
                      <p:cNvPr id="4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255" y="5229201"/>
                        <a:ext cx="2238375" cy="350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7357616" y="2455838"/>
            <a:ext cx="2895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800">
                <a:solidFill>
                  <a:srgbClr val="FF0000"/>
                </a:solidFill>
              </a:rPr>
              <a:t>The factors are: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6919466" y="3808388"/>
            <a:ext cx="3714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400">
                <a:solidFill>
                  <a:srgbClr val="FF0000"/>
                </a:solidFill>
              </a:rPr>
              <a:t>Use Remainder Theorem: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0516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1" grpId="0"/>
      <p:bldP spid="4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7" name="Title 1"/>
          <p:cNvSpPr>
            <a:spLocks noGrp="1"/>
          </p:cNvSpPr>
          <p:nvPr>
            <p:ph type="title"/>
          </p:nvPr>
        </p:nvSpPr>
        <p:spPr>
          <a:xfrm>
            <a:off x="1775520" y="44624"/>
            <a:ext cx="8229600" cy="555774"/>
          </a:xfrm>
        </p:spPr>
        <p:txBody>
          <a:bodyPr>
            <a:normAutofit/>
          </a:bodyPr>
          <a:lstStyle/>
          <a:p>
            <a:pPr eaLnBrk="1" hangingPunct="1"/>
            <a:r>
              <a:rPr lang="en-CA" sz="2400"/>
              <a:t>Ex: Which of the following is a factor of f(x)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2100263" y="687388"/>
          <a:ext cx="4887912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66090" imgH="266584" progId="Equation.DSMT4">
                  <p:embed/>
                </p:oleObj>
              </mc:Choice>
              <mc:Fallback>
                <p:oleObj name="Equation" r:id="rId4" imgW="1866090" imgH="266584" progId="Equation.DSMT4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0263" y="687388"/>
                        <a:ext cx="4887912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7"/>
          <p:cNvGraphicFramePr>
            <a:graphicFrameLocks noChangeAspect="1"/>
          </p:cNvGraphicFramePr>
          <p:nvPr/>
        </p:nvGraphicFramePr>
        <p:xfrm>
          <a:off x="2101851" y="1454151"/>
          <a:ext cx="6964363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82900" imgH="254000" progId="Equation.DSMT4">
                  <p:embed/>
                </p:oleObj>
              </mc:Choice>
              <mc:Fallback>
                <p:oleObj name="Equation" r:id="rId6" imgW="2882900" imgH="254000" progId="Equation.DSMT4">
                  <p:embed/>
                  <p:pic>
                    <p:nvPicPr>
                      <p:cNvPr id="512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851" y="1454151"/>
                        <a:ext cx="6964363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8" name="Object 4"/>
          <p:cNvGraphicFramePr>
            <a:graphicFrameLocks noChangeAspect="1"/>
          </p:cNvGraphicFramePr>
          <p:nvPr/>
        </p:nvGraphicFramePr>
        <p:xfrm>
          <a:off x="3530600" y="2203450"/>
          <a:ext cx="5365750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40000" imgH="292100" progId="Equation.DSMT4">
                  <p:embed/>
                </p:oleObj>
              </mc:Choice>
              <mc:Fallback>
                <p:oleObj name="Equation" r:id="rId8" imgW="2540000" imgH="292100" progId="Equation.DSMT4">
                  <p:embed/>
                  <p:pic>
                    <p:nvPicPr>
                      <p:cNvPr id="573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600" y="2203450"/>
                        <a:ext cx="5365750" cy="617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9" name="Object 5"/>
          <p:cNvGraphicFramePr>
            <a:graphicFrameLocks noChangeAspect="1"/>
          </p:cNvGraphicFramePr>
          <p:nvPr/>
        </p:nvGraphicFramePr>
        <p:xfrm>
          <a:off x="1795463" y="2400301"/>
          <a:ext cx="1287462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09336" imgH="215806" progId="Equation.DSMT4">
                  <p:embed/>
                </p:oleObj>
              </mc:Choice>
              <mc:Fallback>
                <p:oleObj name="Equation" r:id="rId10" imgW="609336" imgH="215806" progId="Equation.DSMT4">
                  <p:embed/>
                  <p:pic>
                    <p:nvPicPr>
                      <p:cNvPr id="5734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463" y="2400301"/>
                        <a:ext cx="1287462" cy="455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0" name="Object 6"/>
          <p:cNvGraphicFramePr>
            <a:graphicFrameLocks noChangeAspect="1"/>
          </p:cNvGraphicFramePr>
          <p:nvPr/>
        </p:nvGraphicFramePr>
        <p:xfrm>
          <a:off x="1819275" y="3721101"/>
          <a:ext cx="1100138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20474" imgH="215806" progId="Equation.DSMT4">
                  <p:embed/>
                </p:oleObj>
              </mc:Choice>
              <mc:Fallback>
                <p:oleObj name="Equation" r:id="rId12" imgW="520474" imgH="215806" progId="Equation.DSMT4">
                  <p:embed/>
                  <p:pic>
                    <p:nvPicPr>
                      <p:cNvPr id="5735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9275" y="3721101"/>
                        <a:ext cx="1100138" cy="455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1" name="Object 7"/>
          <p:cNvGraphicFramePr>
            <a:graphicFrameLocks noChangeAspect="1"/>
          </p:cNvGraphicFramePr>
          <p:nvPr/>
        </p:nvGraphicFramePr>
        <p:xfrm>
          <a:off x="1809751" y="4878389"/>
          <a:ext cx="1476375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98197" imgH="317362" progId="Equation.DSMT4">
                  <p:embed/>
                </p:oleObj>
              </mc:Choice>
              <mc:Fallback>
                <p:oleObj name="Equation" r:id="rId14" imgW="698197" imgH="317362" progId="Equation.DSMT4">
                  <p:embed/>
                  <p:pic>
                    <p:nvPicPr>
                      <p:cNvPr id="5735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1" y="4878389"/>
                        <a:ext cx="1476375" cy="669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2" name="Object 8"/>
          <p:cNvGraphicFramePr>
            <a:graphicFrameLocks noChangeAspect="1"/>
          </p:cNvGraphicFramePr>
          <p:nvPr/>
        </p:nvGraphicFramePr>
        <p:xfrm>
          <a:off x="3519489" y="3524250"/>
          <a:ext cx="4829175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286000" imgH="292100" progId="Equation.DSMT4">
                  <p:embed/>
                </p:oleObj>
              </mc:Choice>
              <mc:Fallback>
                <p:oleObj name="Equation" r:id="rId16" imgW="2286000" imgH="292100" progId="Equation.DSMT4">
                  <p:embed/>
                  <p:pic>
                    <p:nvPicPr>
                      <p:cNvPr id="5735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9489" y="3524250"/>
                        <a:ext cx="4829175" cy="617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3" name="Object 9"/>
          <p:cNvGraphicFramePr>
            <a:graphicFrameLocks noChangeAspect="1"/>
          </p:cNvGraphicFramePr>
          <p:nvPr/>
        </p:nvGraphicFramePr>
        <p:xfrm>
          <a:off x="3622676" y="4791076"/>
          <a:ext cx="536892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844800" imgH="368300" progId="Equation.DSMT4">
                  <p:embed/>
                </p:oleObj>
              </mc:Choice>
              <mc:Fallback>
                <p:oleObj name="Equation" r:id="rId18" imgW="2844800" imgH="368300" progId="Equation.DSMT4">
                  <p:embed/>
                  <p:pic>
                    <p:nvPicPr>
                      <p:cNvPr id="5735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2676" y="4791076"/>
                        <a:ext cx="5368925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4" name="Object 10"/>
          <p:cNvGraphicFramePr>
            <a:graphicFrameLocks noChangeAspect="1"/>
          </p:cNvGraphicFramePr>
          <p:nvPr/>
        </p:nvGraphicFramePr>
        <p:xfrm>
          <a:off x="4325939" y="2921000"/>
          <a:ext cx="2871787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58310" imgH="177723" progId="Equation.DSMT4">
                  <p:embed/>
                </p:oleObj>
              </mc:Choice>
              <mc:Fallback>
                <p:oleObj name="Equation" r:id="rId20" imgW="1358310" imgH="177723" progId="Equation.DSMT4">
                  <p:embed/>
                  <p:pic>
                    <p:nvPicPr>
                      <p:cNvPr id="5735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5939" y="2921000"/>
                        <a:ext cx="2871787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5" name="Object 11"/>
          <p:cNvGraphicFramePr>
            <a:graphicFrameLocks noChangeAspect="1"/>
          </p:cNvGraphicFramePr>
          <p:nvPr/>
        </p:nvGraphicFramePr>
        <p:xfrm>
          <a:off x="7291388" y="2946400"/>
          <a:ext cx="7239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42603" imgH="177646" progId="Equation.DSMT4">
                  <p:embed/>
                </p:oleObj>
              </mc:Choice>
              <mc:Fallback>
                <p:oleObj name="Equation" r:id="rId22" imgW="342603" imgH="177646" progId="Equation.DSMT4">
                  <p:embed/>
                  <p:pic>
                    <p:nvPicPr>
                      <p:cNvPr id="5735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1388" y="2946400"/>
                        <a:ext cx="7239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6" name="Object 12"/>
          <p:cNvGraphicFramePr>
            <a:graphicFrameLocks noChangeAspect="1"/>
          </p:cNvGraphicFramePr>
          <p:nvPr/>
        </p:nvGraphicFramePr>
        <p:xfrm>
          <a:off x="4316414" y="4222750"/>
          <a:ext cx="2790825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20227" imgH="177723" progId="Equation.DSMT4">
                  <p:embed/>
                </p:oleObj>
              </mc:Choice>
              <mc:Fallback>
                <p:oleObj name="Equation" r:id="rId24" imgW="1320227" imgH="177723" progId="Equation.DSMT4">
                  <p:embed/>
                  <p:pic>
                    <p:nvPicPr>
                      <p:cNvPr id="5735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6414" y="4222750"/>
                        <a:ext cx="2790825" cy="376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7" name="Object 13"/>
          <p:cNvGraphicFramePr>
            <a:graphicFrameLocks noChangeAspect="1"/>
          </p:cNvGraphicFramePr>
          <p:nvPr/>
        </p:nvGraphicFramePr>
        <p:xfrm>
          <a:off x="7164388" y="4229100"/>
          <a:ext cx="7239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42603" imgH="177646" progId="Equation.DSMT4">
                  <p:embed/>
                </p:oleObj>
              </mc:Choice>
              <mc:Fallback>
                <p:oleObj name="Equation" r:id="rId26" imgW="342603" imgH="177646" progId="Equation.DSMT4">
                  <p:embed/>
                  <p:pic>
                    <p:nvPicPr>
                      <p:cNvPr id="5735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388" y="4229100"/>
                        <a:ext cx="7239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8" name="Object 14"/>
          <p:cNvGraphicFramePr>
            <a:graphicFrameLocks noChangeAspect="1"/>
          </p:cNvGraphicFramePr>
          <p:nvPr/>
        </p:nvGraphicFramePr>
        <p:xfrm>
          <a:off x="4400551" y="5521325"/>
          <a:ext cx="3140075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662978" imgH="266584" progId="Equation.DSMT4">
                  <p:embed/>
                </p:oleObj>
              </mc:Choice>
              <mc:Fallback>
                <p:oleObj name="Equation" r:id="rId28" imgW="1662978" imgH="266584" progId="Equation.DSMT4">
                  <p:embed/>
                  <p:pic>
                    <p:nvPicPr>
                      <p:cNvPr id="5735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0551" y="5521325"/>
                        <a:ext cx="3140075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9" name="Object 15"/>
          <p:cNvGraphicFramePr>
            <a:graphicFrameLocks noChangeAspect="1"/>
          </p:cNvGraphicFramePr>
          <p:nvPr/>
        </p:nvGraphicFramePr>
        <p:xfrm>
          <a:off x="4449764" y="6167439"/>
          <a:ext cx="393223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082800" imgH="254000" progId="Equation.DSMT4">
                  <p:embed/>
                </p:oleObj>
              </mc:Choice>
              <mc:Fallback>
                <p:oleObj name="Equation" r:id="rId30" imgW="2082800" imgH="254000" progId="Equation.DSMT4">
                  <p:embed/>
                  <p:pic>
                    <p:nvPicPr>
                      <p:cNvPr id="5735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9764" y="6167439"/>
                        <a:ext cx="3932237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0" name="Object 16"/>
          <p:cNvGraphicFramePr>
            <a:graphicFrameLocks noChangeAspect="1"/>
          </p:cNvGraphicFramePr>
          <p:nvPr/>
        </p:nvGraphicFramePr>
        <p:xfrm>
          <a:off x="8445501" y="6197600"/>
          <a:ext cx="53657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53670" imgH="177569" progId="Equation.DSMT4">
                  <p:embed/>
                </p:oleObj>
              </mc:Choice>
              <mc:Fallback>
                <p:oleObj name="Equation" r:id="rId32" imgW="253670" imgH="177569" progId="Equation.DSMT4">
                  <p:embed/>
                  <p:pic>
                    <p:nvPicPr>
                      <p:cNvPr id="5736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5501" y="6197600"/>
                        <a:ext cx="536575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Oval 18"/>
          <p:cNvSpPr/>
          <p:nvPr/>
        </p:nvSpPr>
        <p:spPr>
          <a:xfrm>
            <a:off x="7181850" y="1219200"/>
            <a:ext cx="1924050" cy="10287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47021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7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7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7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7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7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7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7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3513" y="46038"/>
            <a:ext cx="8351713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CA" sz="2500" dirty="0">
                <a:solidFill>
                  <a:schemeClr val="tx2">
                    <a:satMod val="130000"/>
                  </a:schemeClr>
                </a:solidFill>
              </a:rPr>
              <a:t>VI) Steps for Breaking Down a Polynomial Function from General to Factored Form: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1775520" y="1143000"/>
            <a:ext cx="8424936" cy="5238328"/>
          </a:xfrm>
        </p:spPr>
        <p:txBody>
          <a:bodyPr>
            <a:normAutofit/>
          </a:bodyPr>
          <a:lstStyle/>
          <a:p>
            <a:pPr eaLnBrk="1" hangingPunct="1"/>
            <a:r>
              <a:rPr lang="en-CA" sz="2700">
                <a:solidFill>
                  <a:srgbClr val="FF0000"/>
                </a:solidFill>
              </a:rPr>
              <a:t>Find your first “Root” or “Factor” (hardest step!)</a:t>
            </a:r>
          </a:p>
          <a:p>
            <a:pPr lvl="1" eaLnBrk="1" hangingPunct="1"/>
            <a:r>
              <a:rPr lang="en-CA" sz="2500"/>
              <a:t>Remainder theorem [remainder equals zero]</a:t>
            </a:r>
          </a:p>
          <a:p>
            <a:pPr lvl="1" eaLnBrk="1" hangingPunct="1"/>
            <a:r>
              <a:rPr lang="en-CA" sz="2500"/>
              <a:t>Your roots are usually factors of the constant term (last term or aka y-intercept)</a:t>
            </a:r>
          </a:p>
          <a:p>
            <a:pPr eaLnBrk="1" hangingPunct="1"/>
            <a:r>
              <a:rPr lang="en-CA" sz="2700">
                <a:solidFill>
                  <a:srgbClr val="FF0000"/>
                </a:solidFill>
              </a:rPr>
              <a:t>Find the Quotient</a:t>
            </a:r>
          </a:p>
          <a:p>
            <a:pPr lvl="1" eaLnBrk="1" hangingPunct="1"/>
            <a:r>
              <a:rPr lang="en-CA" sz="2500"/>
              <a:t>Divide f(x) by its factor (x-</a:t>
            </a:r>
            <a:r>
              <a:rPr lang="en-CA" sz="2500">
                <a:solidFill>
                  <a:srgbClr val="FF0000"/>
                </a:solidFill>
              </a:rPr>
              <a:t>r</a:t>
            </a:r>
            <a:r>
              <a:rPr lang="en-CA" sz="2500"/>
              <a:t>)</a:t>
            </a:r>
          </a:p>
          <a:p>
            <a:pPr lvl="1" eaLnBrk="1" hangingPunct="1"/>
            <a:r>
              <a:rPr lang="en-CA" sz="2500"/>
              <a:t>Long Division or Synthetic Division</a:t>
            </a:r>
          </a:p>
          <a:p>
            <a:pPr lvl="1" eaLnBrk="1" hangingPunct="1"/>
            <a:r>
              <a:rPr lang="en-CA" sz="2500"/>
              <a:t>The remainder must be zero</a:t>
            </a:r>
          </a:p>
          <a:p>
            <a:pPr eaLnBrk="1" hangingPunct="1"/>
            <a:r>
              <a:rPr lang="en-CA" sz="2700">
                <a:solidFill>
                  <a:srgbClr val="FF0000"/>
                </a:solidFill>
              </a:rPr>
              <a:t>Factor the Quotient</a:t>
            </a:r>
          </a:p>
          <a:p>
            <a:pPr lvl="1" eaLnBrk="1" hangingPunct="1"/>
            <a:r>
              <a:rPr lang="en-CA" sz="2500"/>
              <a:t>BUM Method, Criss-Cross Method</a:t>
            </a:r>
          </a:p>
          <a:p>
            <a:pPr lvl="1" eaLnBrk="1" hangingPunct="1"/>
            <a:r>
              <a:rPr lang="en-CA" sz="2500"/>
              <a:t>Split the quotient (trinomial) to two binomials</a:t>
            </a:r>
          </a:p>
          <a:p>
            <a:pPr eaLnBrk="1" hangingPunct="1"/>
            <a:endParaRPr lang="en-CA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7993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CA9B3-F5EB-4EFA-985E-D33DBB900D5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03512" y="188640"/>
            <a:ext cx="8435280" cy="576064"/>
          </a:xfrm>
        </p:spPr>
        <p:txBody>
          <a:bodyPr/>
          <a:lstStyle/>
          <a:p>
            <a:pPr marL="0" indent="0">
              <a:buNone/>
            </a:pPr>
            <a:r>
              <a:rPr lang="en-CA"/>
              <a:t>Ex: Use the factor theorem to factor each of the following: </a:t>
            </a: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64BCE03E-35DD-468F-9F91-ED9798151C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6530814"/>
              </p:ext>
            </p:extLst>
          </p:nvPr>
        </p:nvGraphicFramePr>
        <p:xfrm>
          <a:off x="1775521" y="803176"/>
          <a:ext cx="44370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2480" imgH="241200" progId="Equation.DSMT4">
                  <p:embed/>
                </p:oleObj>
              </mc:Choice>
              <mc:Fallback>
                <p:oleObj name="Equation" r:id="rId4" imgW="1752480" imgH="241200" progId="Equation.DSMT4">
                  <p:embed/>
                  <p:pic>
                    <p:nvPicPr>
                      <p:cNvPr id="4" name="Object 4">
                        <a:extLst>
                          <a:ext uri="{FF2B5EF4-FFF2-40B4-BE49-F238E27FC236}">
                            <a16:creationId xmlns:a16="http://schemas.microsoft.com/office/drawing/2014/main" id="{64BCE03E-35DD-468F-9F91-ED9798151C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5521" y="803176"/>
                        <a:ext cx="4437063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5DE2FAB-4DD6-4E0E-880A-C13DCB51C2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2214556"/>
              </p:ext>
            </p:extLst>
          </p:nvPr>
        </p:nvGraphicFramePr>
        <p:xfrm>
          <a:off x="1745482" y="2171328"/>
          <a:ext cx="48545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17360" imgH="241200" progId="Equation.DSMT4">
                  <p:embed/>
                </p:oleObj>
              </mc:Choice>
              <mc:Fallback>
                <p:oleObj name="Equation" r:id="rId6" imgW="1917360" imgH="2412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5DE2FAB-4DD6-4E0E-880A-C13DCB51C2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5482" y="2171328"/>
                        <a:ext cx="4854575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9C324041-E8A1-4D43-8D70-3AA45DFF49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6772314"/>
              </p:ext>
            </p:extLst>
          </p:nvPr>
        </p:nvGraphicFramePr>
        <p:xfrm>
          <a:off x="1874068" y="3789363"/>
          <a:ext cx="47259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66600" imgH="241200" progId="Equation.DSMT4">
                  <p:embed/>
                </p:oleObj>
              </mc:Choice>
              <mc:Fallback>
                <p:oleObj name="Equation" r:id="rId8" imgW="1866600" imgH="24120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9C324041-E8A1-4D43-8D70-3AA45DFF49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4068" y="3789363"/>
                        <a:ext cx="4725988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970374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6319838" y="762000"/>
          <a:ext cx="3930650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86811" imgH="253890" progId="Equation.DSMT4">
                  <p:embed/>
                </p:oleObj>
              </mc:Choice>
              <mc:Fallback>
                <p:oleObj name="Equation" r:id="rId4" imgW="1586811" imgH="253890" progId="Equation.DSMT4">
                  <p:embed/>
                  <p:pic>
                    <p:nvPicPr>
                      <p:cNvPr id="2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9838" y="762000"/>
                        <a:ext cx="3930650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100263" y="676275"/>
          <a:ext cx="40830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12900" imgH="241300" progId="Equation.DSMT4">
                  <p:embed/>
                </p:oleObj>
              </mc:Choice>
              <mc:Fallback>
                <p:oleObj name="Equation" r:id="rId6" imgW="1612900" imgH="241300" progId="Equation.DSMT4">
                  <p:embed/>
                  <p:pic>
                    <p:nvPicPr>
                      <p:cNvPr id="20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0263" y="676275"/>
                        <a:ext cx="408305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7192964" y="4651376"/>
          <a:ext cx="2293937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28254" imgH="241195" progId="Equation.DSMT4">
                  <p:embed/>
                </p:oleObj>
              </mc:Choice>
              <mc:Fallback>
                <p:oleObj name="Equation" r:id="rId8" imgW="1028254" imgH="241195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2964" y="4651376"/>
                        <a:ext cx="2293937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414588" y="3622675"/>
          <a:ext cx="3313112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08100" imgH="508000" progId="Equation.DSMT4">
                  <p:embed/>
                </p:oleObj>
              </mc:Choice>
              <mc:Fallback>
                <p:oleObj name="Equation" r:id="rId10" imgW="1308100" imgH="508000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4588" y="3622675"/>
                        <a:ext cx="3313112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843089" y="3694114"/>
          <a:ext cx="560387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5619" imgH="164885" progId="Equation.DSMT4">
                  <p:embed/>
                </p:oleObj>
              </mc:Choice>
              <mc:Fallback>
                <p:oleObj name="Equation" r:id="rId12" imgW="215619" imgH="164885" progId="Equation.DSMT4">
                  <p:embed/>
                  <p:pic>
                    <p:nvPicPr>
                      <p:cNvPr id="2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089" y="3694114"/>
                        <a:ext cx="560387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5400000">
            <a:off x="2413795" y="4480720"/>
            <a:ext cx="71437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584450" y="4908551"/>
          <a:ext cx="33020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6780" imgH="164814" progId="Equation.DSMT4">
                  <p:embed/>
                </p:oleObj>
              </mc:Choice>
              <mc:Fallback>
                <p:oleObj name="Equation" r:id="rId14" imgW="126780" imgH="164814" progId="Equation.DSMT4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4450" y="4908551"/>
                        <a:ext cx="330200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Arrow Connector 13"/>
          <p:cNvCxnSpPr/>
          <p:nvPr/>
        </p:nvCxnSpPr>
        <p:spPr>
          <a:xfrm rot="5400000" flipH="1" flipV="1">
            <a:off x="2878932" y="4658520"/>
            <a:ext cx="500063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3057526" y="4051300"/>
          <a:ext cx="561975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15619" imgH="317087" progId="Equation.DSMT4">
                  <p:embed/>
                </p:oleObj>
              </mc:Choice>
              <mc:Fallback>
                <p:oleObj name="Equation" r:id="rId16" imgW="215619" imgH="317087" progId="Equation.DSMT4">
                  <p:embed/>
                  <p:pic>
                    <p:nvPicPr>
                      <p:cNvPr id="20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7526" y="4051300"/>
                        <a:ext cx="561975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Arrow Connector 17"/>
          <p:cNvCxnSpPr/>
          <p:nvPr/>
        </p:nvCxnSpPr>
        <p:spPr>
          <a:xfrm rot="5400000">
            <a:off x="3129757" y="4479132"/>
            <a:ext cx="7143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3086100" y="4913314"/>
          <a:ext cx="66040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5619" imgH="177569" progId="Equation.DSMT4">
                  <p:embed/>
                </p:oleObj>
              </mc:Choice>
              <mc:Fallback>
                <p:oleObj name="Equation" r:id="rId18" imgW="215619" imgH="177569" progId="Equation.DSMT4">
                  <p:embed/>
                  <p:pic>
                    <p:nvPicPr>
                      <p:cNvPr id="205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6100" y="4913314"/>
                        <a:ext cx="660400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Arrow Connector 19"/>
          <p:cNvCxnSpPr/>
          <p:nvPr/>
        </p:nvCxnSpPr>
        <p:spPr>
          <a:xfrm rot="5400000" flipH="1" flipV="1">
            <a:off x="3593307" y="4658520"/>
            <a:ext cx="500063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4057651" y="4073525"/>
          <a:ext cx="561975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5619" imgH="317087" progId="Equation.DSMT4">
                  <p:embed/>
                </p:oleObj>
              </mc:Choice>
              <mc:Fallback>
                <p:oleObj name="Equation" r:id="rId20" imgW="215619" imgH="317087" progId="Equation.DSMT4">
                  <p:embed/>
                  <p:pic>
                    <p:nvPicPr>
                      <p:cNvPr id="205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7651" y="4073525"/>
                        <a:ext cx="561975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Arrow Connector 21"/>
          <p:cNvCxnSpPr/>
          <p:nvPr/>
        </p:nvCxnSpPr>
        <p:spPr>
          <a:xfrm rot="5400000">
            <a:off x="4199732" y="4479132"/>
            <a:ext cx="7143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3998914" y="4837114"/>
          <a:ext cx="701675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15619" imgH="177569" progId="Equation.DSMT4">
                  <p:embed/>
                </p:oleObj>
              </mc:Choice>
              <mc:Fallback>
                <p:oleObj name="Equation" r:id="rId22" imgW="215619" imgH="177569" progId="Equation.DSMT4">
                  <p:embed/>
                  <p:pic>
                    <p:nvPicPr>
                      <p:cNvPr id="206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8914" y="4837114"/>
                        <a:ext cx="701675" cy="534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Arrow Connector 23"/>
          <p:cNvCxnSpPr/>
          <p:nvPr/>
        </p:nvCxnSpPr>
        <p:spPr>
          <a:xfrm rot="5400000" flipH="1" flipV="1">
            <a:off x="4593432" y="4587082"/>
            <a:ext cx="500062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5200650" y="4051300"/>
          <a:ext cx="496888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90335" imgH="317225" progId="Equation.DSMT4">
                  <p:embed/>
                </p:oleObj>
              </mc:Choice>
              <mc:Fallback>
                <p:oleObj name="Equation" r:id="rId24" imgW="190335" imgH="317225" progId="Equation.DSMT4">
                  <p:embed/>
                  <p:pic>
                    <p:nvPicPr>
                      <p:cNvPr id="206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0650" y="4051300"/>
                        <a:ext cx="496888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5300663" y="4838700"/>
          <a:ext cx="328612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6725" imgH="177415" progId="Equation.DSMT4">
                  <p:embed/>
                </p:oleObj>
              </mc:Choice>
              <mc:Fallback>
                <p:oleObj name="Equation" r:id="rId26" imgW="126725" imgH="177415" progId="Equation.DSMT4">
                  <p:embed/>
                  <p:pic>
                    <p:nvPicPr>
                      <p:cNvPr id="206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0663" y="4838700"/>
                        <a:ext cx="328612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96088" y="3624263"/>
            <a:ext cx="25003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400">
                <a:solidFill>
                  <a:srgbClr val="FF0000"/>
                </a:solidFill>
                <a:latin typeface="Gill Sans MT" pitchFamily="34" charset="0"/>
              </a:rPr>
              <a:t>Find the Quotient</a:t>
            </a:r>
          </a:p>
        </p:txBody>
      </p:sp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1657350" y="1560513"/>
          <a:ext cx="468630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641600" imgH="292100" progId="Equation.DSMT4">
                  <p:embed/>
                </p:oleObj>
              </mc:Choice>
              <mc:Fallback>
                <p:oleObj name="Equation" r:id="rId28" imgW="2641600" imgH="292100" progId="Equation.DSMT4">
                  <p:embed/>
                  <p:pic>
                    <p:nvPicPr>
                      <p:cNvPr id="206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7350" y="1560513"/>
                        <a:ext cx="4686300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2476500" y="2193925"/>
          <a:ext cx="351948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777229" imgH="253890" progId="Equation.DSMT4">
                  <p:embed/>
                </p:oleObj>
              </mc:Choice>
              <mc:Fallback>
                <p:oleObj name="Equation" r:id="rId30" imgW="1777229" imgH="253890" progId="Equation.DSMT4">
                  <p:embed/>
                  <p:pic>
                    <p:nvPicPr>
                      <p:cNvPr id="206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2193925"/>
                        <a:ext cx="3519488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5" name="Object 17"/>
          <p:cNvGraphicFramePr>
            <a:graphicFrameLocks noChangeAspect="1"/>
          </p:cNvGraphicFramePr>
          <p:nvPr/>
        </p:nvGraphicFramePr>
        <p:xfrm>
          <a:off x="4800601" y="2719388"/>
          <a:ext cx="708025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53670" imgH="177569" progId="Equation.DSMT4">
                  <p:embed/>
                </p:oleObj>
              </mc:Choice>
              <mc:Fallback>
                <p:oleObj name="Equation" r:id="rId32" imgW="253670" imgH="177569" progId="Equation.DSMT4">
                  <p:embed/>
                  <p:pic>
                    <p:nvPicPr>
                      <p:cNvPr id="206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1" y="2719388"/>
                        <a:ext cx="708025" cy="493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6" name="Object 18"/>
          <p:cNvGraphicFramePr>
            <a:graphicFrameLocks noChangeAspect="1"/>
          </p:cNvGraphicFramePr>
          <p:nvPr/>
        </p:nvGraphicFramePr>
        <p:xfrm>
          <a:off x="2471739" y="2811464"/>
          <a:ext cx="223837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129810" imgH="177723" progId="Equation.DSMT4">
                  <p:embed/>
                </p:oleObj>
              </mc:Choice>
              <mc:Fallback>
                <p:oleObj name="Equation" r:id="rId34" imgW="1129810" imgH="177723" progId="Equation.DSMT4">
                  <p:embed/>
                  <p:pic>
                    <p:nvPicPr>
                      <p:cNvPr id="2066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1739" y="2811464"/>
                        <a:ext cx="2238375" cy="350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6724650" y="1257300"/>
            <a:ext cx="3829050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Find the First Root: Rem. Thm.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7077076" y="4105275"/>
            <a:ext cx="2500313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Synthetic Division</a:t>
            </a:r>
          </a:p>
        </p:txBody>
      </p:sp>
      <p:sp>
        <p:nvSpPr>
          <p:cNvPr id="6177" name="Title 29"/>
          <p:cNvSpPr>
            <a:spLocks noGrp="1"/>
          </p:cNvSpPr>
          <p:nvPr>
            <p:ph type="title"/>
          </p:nvPr>
        </p:nvSpPr>
        <p:spPr>
          <a:xfrm>
            <a:off x="1632074" y="44624"/>
            <a:ext cx="7920310" cy="677862"/>
          </a:xfrm>
        </p:spPr>
        <p:txBody>
          <a:bodyPr>
            <a:normAutofit/>
          </a:bodyPr>
          <a:lstStyle/>
          <a:p>
            <a:pPr eaLnBrk="1" hangingPunct="1"/>
            <a:r>
              <a:rPr lang="en-CA" sz="2400"/>
              <a:t>Ex: Convert the function to factor form: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6762750" y="1600200"/>
            <a:ext cx="38671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Start with numbers that multiply to the constant term</a:t>
            </a:r>
          </a:p>
        </p:txBody>
      </p:sp>
      <p:sp>
        <p:nvSpPr>
          <p:cNvPr id="35" name="Oval 34"/>
          <p:cNvSpPr/>
          <p:nvPr/>
        </p:nvSpPr>
        <p:spPr>
          <a:xfrm>
            <a:off x="5372100" y="571500"/>
            <a:ext cx="876300" cy="895350"/>
          </a:xfrm>
          <a:prstGeom prst="ellipse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7113588" y="2438400"/>
          <a:ext cx="3059112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435100" imgH="254000" progId="Equation.DSMT4">
                  <p:embed/>
                </p:oleObj>
              </mc:Choice>
              <mc:Fallback>
                <p:oleObj name="Equation" r:id="rId36" imgW="1435100" imgH="254000" progId="Equation.DSMT4">
                  <p:embed/>
                  <p:pic>
                    <p:nvPicPr>
                      <p:cNvPr id="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3588" y="2438400"/>
                        <a:ext cx="3059112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6972300" y="2914650"/>
            <a:ext cx="3467100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NOT every number works!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346826" y="782638"/>
          <a:ext cx="3330575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497950" imgH="253890" progId="Equation.DSMT4">
                  <p:embed/>
                </p:oleObj>
              </mc:Choice>
              <mc:Fallback>
                <p:oleObj name="Equation" r:id="rId38" imgW="1497950" imgH="25389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6826" y="782638"/>
                        <a:ext cx="3330575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6319838" y="788988"/>
          <a:ext cx="3359150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511300" imgH="254000" progId="Equation.DSMT4">
                  <p:embed/>
                </p:oleObj>
              </mc:Choice>
              <mc:Fallback>
                <p:oleObj name="Equation" r:id="rId40" imgW="1511300" imgH="25400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9838" y="788988"/>
                        <a:ext cx="3359150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6929438" y="5205413"/>
            <a:ext cx="32432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400">
                <a:solidFill>
                  <a:srgbClr val="FF0000"/>
                </a:solidFill>
                <a:latin typeface="Gill Sans MT" pitchFamily="34" charset="0"/>
              </a:rPr>
              <a:t>Factor the Quotient</a:t>
            </a: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2303464" y="5572126"/>
          <a:ext cx="2293937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028254" imgH="241195" progId="Equation.DSMT4">
                  <p:embed/>
                </p:oleObj>
              </mc:Choice>
              <mc:Fallback>
                <p:oleObj name="Equation" r:id="rId42" imgW="1028254" imgH="241195" progId="Equation.DSMT4">
                  <p:embed/>
                  <p:pic>
                    <p:nvPicPr>
                      <p:cNvPr id="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3464" y="5572126"/>
                        <a:ext cx="2293937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2111376" y="6156326"/>
          <a:ext cx="2690813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205977" imgH="253890" progId="Equation.DSMT4">
                  <p:embed/>
                </p:oleObj>
              </mc:Choice>
              <mc:Fallback>
                <p:oleObj name="Equation" r:id="rId44" imgW="1205977" imgH="253890" progId="Equation.DSMT4">
                  <p:embed/>
                  <p:pic>
                    <p:nvPicPr>
                      <p:cNvPr id="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1376" y="6156326"/>
                        <a:ext cx="2690813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6134101" y="6159500"/>
          <a:ext cx="4276725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1726451" imgH="253890" progId="Equation.DSMT4">
                  <p:embed/>
                </p:oleObj>
              </mc:Choice>
              <mc:Fallback>
                <p:oleObj name="Equation" r:id="rId46" imgW="1726451" imgH="253890" progId="Equation.DSMT4">
                  <p:embed/>
                  <p:pic>
                    <p:nvPicPr>
                      <p:cNvPr id="1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1" y="6159500"/>
                        <a:ext cx="4276725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335090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2" grpId="0"/>
      <p:bldP spid="33" grpId="0"/>
      <p:bldP spid="34" grpId="0"/>
      <p:bldP spid="35" grpId="0" animBg="1"/>
      <p:bldP spid="36" grpId="0"/>
      <p:bldP spid="3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6327775" y="709614"/>
          <a:ext cx="4229100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63700" imgH="254000" progId="Equation.DSMT4">
                  <p:embed/>
                </p:oleObj>
              </mc:Choice>
              <mc:Fallback>
                <p:oleObj name="Equation" r:id="rId4" imgW="1663700" imgH="254000" progId="Equation.DSMT4">
                  <p:embed/>
                  <p:pic>
                    <p:nvPicPr>
                      <p:cNvPr id="2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7775" y="709614"/>
                        <a:ext cx="4229100" cy="64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860551" y="692150"/>
          <a:ext cx="43719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27200" imgH="241300" progId="Equation.DSMT4">
                  <p:embed/>
                </p:oleObj>
              </mc:Choice>
              <mc:Fallback>
                <p:oleObj name="Equation" r:id="rId6" imgW="1727200" imgH="241300" progId="Equation.DSMT4">
                  <p:embed/>
                  <p:pic>
                    <p:nvPicPr>
                      <p:cNvPr id="20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0551" y="692150"/>
                        <a:ext cx="4371975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6938964" y="4651376"/>
          <a:ext cx="2803525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57300" imgH="241300" progId="Equation.DSMT4">
                  <p:embed/>
                </p:oleObj>
              </mc:Choice>
              <mc:Fallback>
                <p:oleObj name="Equation" r:id="rId8" imgW="1257300" imgH="241300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8964" y="4651376"/>
                        <a:ext cx="2803525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333625" y="3622675"/>
          <a:ext cx="3475038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71600" imgH="508000" progId="Equation.DSMT4">
                  <p:embed/>
                </p:oleObj>
              </mc:Choice>
              <mc:Fallback>
                <p:oleObj name="Equation" r:id="rId10" imgW="1371600" imgH="508000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3625" y="3622675"/>
                        <a:ext cx="3475038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858963" y="3694114"/>
          <a:ext cx="5270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024" imgH="164957" progId="Equation.DSMT4">
                  <p:embed/>
                </p:oleObj>
              </mc:Choice>
              <mc:Fallback>
                <p:oleObj name="Equation" r:id="rId12" imgW="203024" imgH="164957" progId="Equation.DSMT4">
                  <p:embed/>
                  <p:pic>
                    <p:nvPicPr>
                      <p:cNvPr id="2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963" y="3694114"/>
                        <a:ext cx="527050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5400000">
            <a:off x="2413795" y="4480720"/>
            <a:ext cx="71437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501900" y="4894264"/>
          <a:ext cx="495300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0335" imgH="177646" progId="Equation.DSMT4">
                  <p:embed/>
                </p:oleObj>
              </mc:Choice>
              <mc:Fallback>
                <p:oleObj name="Equation" r:id="rId14" imgW="190335" imgH="177646" progId="Equation.DSMT4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4894264"/>
                        <a:ext cx="495300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Arrow Connector 13"/>
          <p:cNvCxnSpPr/>
          <p:nvPr/>
        </p:nvCxnSpPr>
        <p:spPr>
          <a:xfrm rot="5400000" flipH="1" flipV="1">
            <a:off x="2878932" y="4658520"/>
            <a:ext cx="500063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3162300" y="4051300"/>
          <a:ext cx="793750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04536" imgH="317225" progId="Equation.DSMT4">
                  <p:embed/>
                </p:oleObj>
              </mc:Choice>
              <mc:Fallback>
                <p:oleObj name="Equation" r:id="rId16" imgW="304536" imgH="317225" progId="Equation.DSMT4">
                  <p:embed/>
                  <p:pic>
                    <p:nvPicPr>
                      <p:cNvPr id="20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4051300"/>
                        <a:ext cx="793750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Arrow Connector 17"/>
          <p:cNvCxnSpPr/>
          <p:nvPr/>
        </p:nvCxnSpPr>
        <p:spPr>
          <a:xfrm rot="5400000">
            <a:off x="3129757" y="4479132"/>
            <a:ext cx="7143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3081338" y="4865689"/>
          <a:ext cx="79375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91847" imgH="177646" progId="Equation.DSMT4">
                  <p:embed/>
                </p:oleObj>
              </mc:Choice>
              <mc:Fallback>
                <p:oleObj name="Equation" r:id="rId18" imgW="291847" imgH="177646" progId="Equation.DSMT4">
                  <p:embed/>
                  <p:pic>
                    <p:nvPicPr>
                      <p:cNvPr id="205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1338" y="4865689"/>
                        <a:ext cx="793750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Arrow Connector 19"/>
          <p:cNvCxnSpPr/>
          <p:nvPr/>
        </p:nvCxnSpPr>
        <p:spPr>
          <a:xfrm rot="5400000" flipH="1" flipV="1">
            <a:off x="3593307" y="4658520"/>
            <a:ext cx="500063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4373564" y="4073525"/>
          <a:ext cx="561975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5619" imgH="317087" progId="Equation.DSMT4">
                  <p:embed/>
                </p:oleObj>
              </mc:Choice>
              <mc:Fallback>
                <p:oleObj name="Equation" r:id="rId20" imgW="215619" imgH="317087" progId="Equation.DSMT4">
                  <p:embed/>
                  <p:pic>
                    <p:nvPicPr>
                      <p:cNvPr id="205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3564" y="4073525"/>
                        <a:ext cx="561975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Arrow Connector 21"/>
          <p:cNvCxnSpPr/>
          <p:nvPr/>
        </p:nvCxnSpPr>
        <p:spPr>
          <a:xfrm rot="5400000">
            <a:off x="4199732" y="4479132"/>
            <a:ext cx="7143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4324350" y="4856164"/>
          <a:ext cx="54133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90335" imgH="164957" progId="Equation.DSMT4">
                  <p:embed/>
                </p:oleObj>
              </mc:Choice>
              <mc:Fallback>
                <p:oleObj name="Equation" r:id="rId22" imgW="190335" imgH="164957" progId="Equation.DSMT4">
                  <p:embed/>
                  <p:pic>
                    <p:nvPicPr>
                      <p:cNvPr id="206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4350" y="4856164"/>
                        <a:ext cx="54133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Arrow Connector 23"/>
          <p:cNvCxnSpPr/>
          <p:nvPr/>
        </p:nvCxnSpPr>
        <p:spPr>
          <a:xfrm rot="5400000" flipH="1" flipV="1">
            <a:off x="4718845" y="4587082"/>
            <a:ext cx="500062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5116513" y="4051300"/>
          <a:ext cx="793750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04536" imgH="317225" progId="Equation.DSMT4">
                  <p:embed/>
                </p:oleObj>
              </mc:Choice>
              <mc:Fallback>
                <p:oleObj name="Equation" r:id="rId24" imgW="304536" imgH="317225" progId="Equation.DSMT4">
                  <p:embed/>
                  <p:pic>
                    <p:nvPicPr>
                      <p:cNvPr id="206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6513" y="4051300"/>
                        <a:ext cx="793750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5300663" y="4870450"/>
          <a:ext cx="328612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6725" imgH="177415" progId="Equation.DSMT4">
                  <p:embed/>
                </p:oleObj>
              </mc:Choice>
              <mc:Fallback>
                <p:oleObj name="Equation" r:id="rId26" imgW="126725" imgH="177415" progId="Equation.DSMT4">
                  <p:embed/>
                  <p:pic>
                    <p:nvPicPr>
                      <p:cNvPr id="206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0663" y="4870450"/>
                        <a:ext cx="328612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96088" y="3624263"/>
            <a:ext cx="25003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400">
                <a:solidFill>
                  <a:srgbClr val="FF0000"/>
                </a:solidFill>
                <a:latin typeface="Gill Sans MT" pitchFamily="34" charset="0"/>
              </a:rPr>
              <a:t>Find the Quotient</a:t>
            </a:r>
          </a:p>
        </p:txBody>
      </p:sp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1612900" y="1560513"/>
          <a:ext cx="477520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692400" imgH="292100" progId="Equation.DSMT4">
                  <p:embed/>
                </p:oleObj>
              </mc:Choice>
              <mc:Fallback>
                <p:oleObj name="Equation" r:id="rId28" imgW="2692400" imgH="292100" progId="Equation.DSMT4">
                  <p:embed/>
                  <p:pic>
                    <p:nvPicPr>
                      <p:cNvPr id="206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1560513"/>
                        <a:ext cx="4775200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2436813" y="2268539"/>
          <a:ext cx="258921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307532" imgH="177723" progId="Equation.DSMT4">
                  <p:embed/>
                </p:oleObj>
              </mc:Choice>
              <mc:Fallback>
                <p:oleObj name="Equation" r:id="rId30" imgW="1307532" imgH="177723" progId="Equation.DSMT4">
                  <p:embed/>
                  <p:pic>
                    <p:nvPicPr>
                      <p:cNvPr id="206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6813" y="2268539"/>
                        <a:ext cx="2589212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5" name="Object 17"/>
          <p:cNvGraphicFramePr>
            <a:graphicFrameLocks noChangeAspect="1"/>
          </p:cNvGraphicFramePr>
          <p:nvPr/>
        </p:nvGraphicFramePr>
        <p:xfrm>
          <a:off x="5100639" y="2230438"/>
          <a:ext cx="708025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53670" imgH="177569" progId="Equation.DSMT4">
                  <p:embed/>
                </p:oleObj>
              </mc:Choice>
              <mc:Fallback>
                <p:oleObj name="Equation" r:id="rId32" imgW="253670" imgH="177569" progId="Equation.DSMT4">
                  <p:embed/>
                  <p:pic>
                    <p:nvPicPr>
                      <p:cNvPr id="206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0639" y="2230438"/>
                        <a:ext cx="708025" cy="493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6724650" y="1257300"/>
            <a:ext cx="3829050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Find the First Root: Rem. Thm.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7077076" y="4105275"/>
            <a:ext cx="2500313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Synthetic Division</a:t>
            </a:r>
          </a:p>
        </p:txBody>
      </p:sp>
      <p:sp>
        <p:nvSpPr>
          <p:cNvPr id="7200" name="Title 29"/>
          <p:cNvSpPr>
            <a:spLocks noGrp="1"/>
          </p:cNvSpPr>
          <p:nvPr>
            <p:ph type="title"/>
          </p:nvPr>
        </p:nvSpPr>
        <p:spPr>
          <a:xfrm>
            <a:off x="1559496" y="14834"/>
            <a:ext cx="7499350" cy="677862"/>
          </a:xfrm>
        </p:spPr>
        <p:txBody>
          <a:bodyPr>
            <a:normAutofit/>
          </a:bodyPr>
          <a:lstStyle/>
          <a:p>
            <a:pPr eaLnBrk="1" hangingPunct="1"/>
            <a:r>
              <a:rPr lang="en-CA" sz="2500"/>
              <a:t>Ex: Convert the function to factor form: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6762750" y="1600200"/>
            <a:ext cx="38671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Start with numbers that multiply to the constant term</a:t>
            </a:r>
          </a:p>
        </p:txBody>
      </p:sp>
      <p:sp>
        <p:nvSpPr>
          <p:cNvPr id="35" name="Oval 34"/>
          <p:cNvSpPr/>
          <p:nvPr/>
        </p:nvSpPr>
        <p:spPr>
          <a:xfrm>
            <a:off x="5638801" y="571501"/>
            <a:ext cx="657225" cy="815975"/>
          </a:xfrm>
          <a:prstGeom prst="ellipse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7235825" y="2438400"/>
          <a:ext cx="2814638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320227" imgH="253890" progId="Equation.DSMT4">
                  <p:embed/>
                </p:oleObj>
              </mc:Choice>
              <mc:Fallback>
                <p:oleObj name="Equation" r:id="rId34" imgW="1320227" imgH="253890" progId="Equation.DSMT4">
                  <p:embed/>
                  <p:pic>
                    <p:nvPicPr>
                      <p:cNvPr id="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5825" y="2438400"/>
                        <a:ext cx="2814638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362701" y="760413"/>
          <a:ext cx="3330575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497950" imgH="253890" progId="Equation.DSMT4">
                  <p:embed/>
                </p:oleObj>
              </mc:Choice>
              <mc:Fallback>
                <p:oleObj name="Equation" r:id="rId36" imgW="1497950" imgH="25389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2701" y="760413"/>
                        <a:ext cx="3330575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6357939" y="760413"/>
          <a:ext cx="3303587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485255" imgH="253890" progId="Equation.DSMT4">
                  <p:embed/>
                </p:oleObj>
              </mc:Choice>
              <mc:Fallback>
                <p:oleObj name="Equation" r:id="rId38" imgW="1485255" imgH="25389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7939" y="760413"/>
                        <a:ext cx="3303587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6929438" y="5205413"/>
            <a:ext cx="32432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400">
                <a:solidFill>
                  <a:srgbClr val="FF0000"/>
                </a:solidFill>
                <a:latin typeface="Gill Sans MT" pitchFamily="34" charset="0"/>
              </a:rPr>
              <a:t>Factor the Quotient</a:t>
            </a: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2049464" y="5572126"/>
          <a:ext cx="2803525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257300" imgH="241300" progId="Equation.DSMT4">
                  <p:embed/>
                </p:oleObj>
              </mc:Choice>
              <mc:Fallback>
                <p:oleObj name="Equation" r:id="rId40" imgW="1257300" imgH="241300" progId="Equation.DSMT4">
                  <p:embed/>
                  <p:pic>
                    <p:nvPicPr>
                      <p:cNvPr id="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9464" y="5572126"/>
                        <a:ext cx="2803525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2000250" y="6156326"/>
          <a:ext cx="2946400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320227" imgH="253890" progId="Equation.DSMT4">
                  <p:embed/>
                </p:oleObj>
              </mc:Choice>
              <mc:Fallback>
                <p:oleObj name="Equation" r:id="rId42" imgW="1320227" imgH="253890" progId="Equation.DSMT4">
                  <p:embed/>
                  <p:pic>
                    <p:nvPicPr>
                      <p:cNvPr id="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50" y="6156326"/>
                        <a:ext cx="2946400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5961064" y="6034088"/>
          <a:ext cx="4433887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790700" imgH="254000" progId="Equation.DSMT4">
                  <p:embed/>
                </p:oleObj>
              </mc:Choice>
              <mc:Fallback>
                <p:oleObj name="Equation" r:id="rId44" imgW="1790700" imgH="254000" progId="Equation.DSMT4">
                  <p:embed/>
                  <p:pic>
                    <p:nvPicPr>
                      <p:cNvPr id="1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1064" y="6034088"/>
                        <a:ext cx="4433887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348243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2" grpId="0"/>
      <p:bldP spid="33" grpId="0"/>
      <p:bldP spid="34" grpId="0"/>
      <p:bldP spid="35" grpId="0" animBg="1"/>
      <p:bldP spid="3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881188" y="676275"/>
          <a:ext cx="4114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25600" imgH="241300" progId="Equation.DSMT4">
                  <p:embed/>
                </p:oleObj>
              </mc:Choice>
              <mc:Fallback>
                <p:oleObj name="Equation" r:id="rId4" imgW="1625600" imgH="241300" progId="Equation.DSMT4">
                  <p:embed/>
                  <p:pic>
                    <p:nvPicPr>
                      <p:cNvPr id="20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1188" y="676275"/>
                        <a:ext cx="4114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6813551" y="5233988"/>
          <a:ext cx="3681413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51000" imgH="241300" progId="Equation.DSMT4">
                  <p:embed/>
                </p:oleObj>
              </mc:Choice>
              <mc:Fallback>
                <p:oleObj name="Equation" r:id="rId6" imgW="1651000" imgH="241300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3551" y="5233988"/>
                        <a:ext cx="3681413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978026" y="4064000"/>
          <a:ext cx="4183063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51000" imgH="508000" progId="Equation.DSMT4">
                  <p:embed/>
                </p:oleObj>
              </mc:Choice>
              <mc:Fallback>
                <p:oleObj name="Equation" r:id="rId8" imgW="1651000" imgH="508000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8026" y="4064000"/>
                        <a:ext cx="4183063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784351" y="4151314"/>
          <a:ext cx="328613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780" imgH="164814" progId="Equation.DSMT4">
                  <p:embed/>
                </p:oleObj>
              </mc:Choice>
              <mc:Fallback>
                <p:oleObj name="Equation" r:id="rId10" imgW="126780" imgH="164814" progId="Equation.DSMT4">
                  <p:embed/>
                  <p:pic>
                    <p:nvPicPr>
                      <p:cNvPr id="2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351" y="4151314"/>
                        <a:ext cx="328613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5400000">
            <a:off x="2129632" y="4922044"/>
            <a:ext cx="7143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347913" y="5429250"/>
          <a:ext cx="330200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780" imgH="164814" progId="Equation.DSMT4">
                  <p:embed/>
                </p:oleObj>
              </mc:Choice>
              <mc:Fallback>
                <p:oleObj name="Equation" r:id="rId12" imgW="126780" imgH="164814" progId="Equation.DSMT4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7913" y="5429250"/>
                        <a:ext cx="330200" cy="395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Arrow Connector 13"/>
          <p:cNvCxnSpPr/>
          <p:nvPr/>
        </p:nvCxnSpPr>
        <p:spPr>
          <a:xfrm rot="5400000" flipH="1" flipV="1">
            <a:off x="2594770" y="5099845"/>
            <a:ext cx="500063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3059114" y="4540250"/>
          <a:ext cx="363537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579" imgH="317225" progId="Equation.DSMT4">
                  <p:embed/>
                </p:oleObj>
              </mc:Choice>
              <mc:Fallback>
                <p:oleObj name="Equation" r:id="rId14" imgW="139579" imgH="317225" progId="Equation.DSMT4">
                  <p:embed/>
                  <p:pic>
                    <p:nvPicPr>
                      <p:cNvPr id="20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4" y="4540250"/>
                        <a:ext cx="363537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Arrow Connector 17"/>
          <p:cNvCxnSpPr/>
          <p:nvPr/>
        </p:nvCxnSpPr>
        <p:spPr>
          <a:xfrm rot="5400000">
            <a:off x="2797970" y="4904583"/>
            <a:ext cx="71437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2938464" y="5407025"/>
          <a:ext cx="515937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0335" imgH="164957" progId="Equation.DSMT4">
                  <p:embed/>
                </p:oleObj>
              </mc:Choice>
              <mc:Fallback>
                <p:oleObj name="Equation" r:id="rId16" imgW="190335" imgH="164957" progId="Equation.DSMT4">
                  <p:embed/>
                  <p:pic>
                    <p:nvPicPr>
                      <p:cNvPr id="205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8464" y="5407025"/>
                        <a:ext cx="515937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Arrow Connector 19"/>
          <p:cNvCxnSpPr/>
          <p:nvPr/>
        </p:nvCxnSpPr>
        <p:spPr>
          <a:xfrm rot="5400000" flipH="1" flipV="1">
            <a:off x="3390107" y="5115720"/>
            <a:ext cx="500063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3640139" y="4530725"/>
          <a:ext cx="561975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5619" imgH="317087" progId="Equation.DSMT4">
                  <p:embed/>
                </p:oleObj>
              </mc:Choice>
              <mc:Fallback>
                <p:oleObj name="Equation" r:id="rId18" imgW="215619" imgH="317087" progId="Equation.DSMT4">
                  <p:embed/>
                  <p:pic>
                    <p:nvPicPr>
                      <p:cNvPr id="205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0139" y="4530725"/>
                        <a:ext cx="561975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Arrow Connector 21"/>
          <p:cNvCxnSpPr/>
          <p:nvPr/>
        </p:nvCxnSpPr>
        <p:spPr>
          <a:xfrm rot="5400000">
            <a:off x="3553620" y="4920458"/>
            <a:ext cx="71437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3644901" y="5376864"/>
          <a:ext cx="612775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5619" imgH="164885" progId="Equation.DSMT4">
                  <p:embed/>
                </p:oleObj>
              </mc:Choice>
              <mc:Fallback>
                <p:oleObj name="Equation" r:id="rId20" imgW="215619" imgH="164885" progId="Equation.DSMT4">
                  <p:embed/>
                  <p:pic>
                    <p:nvPicPr>
                      <p:cNvPr id="206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1" y="5376864"/>
                        <a:ext cx="612775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Arrow Connector 23"/>
          <p:cNvCxnSpPr/>
          <p:nvPr/>
        </p:nvCxnSpPr>
        <p:spPr>
          <a:xfrm rot="5400000" flipH="1" flipV="1">
            <a:off x="4253707" y="5107782"/>
            <a:ext cx="500062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4538664" y="4540250"/>
          <a:ext cx="561975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15619" imgH="317087" progId="Equation.DSMT4">
                  <p:embed/>
                </p:oleObj>
              </mc:Choice>
              <mc:Fallback>
                <p:oleObj name="Equation" r:id="rId22" imgW="215619" imgH="317087" progId="Equation.DSMT4">
                  <p:embed/>
                  <p:pic>
                    <p:nvPicPr>
                      <p:cNvPr id="206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8664" y="4540250"/>
                        <a:ext cx="561975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4621213" y="5438775"/>
          <a:ext cx="461962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90335" imgH="177646" progId="Equation.DSMT4">
                  <p:embed/>
                </p:oleObj>
              </mc:Choice>
              <mc:Fallback>
                <p:oleObj name="Equation" r:id="rId24" imgW="190335" imgH="177646" progId="Equation.DSMT4">
                  <p:embed/>
                  <p:pic>
                    <p:nvPicPr>
                      <p:cNvPr id="206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1213" y="5438775"/>
                        <a:ext cx="461962" cy="40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811963" y="4318001"/>
            <a:ext cx="2500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400">
                <a:solidFill>
                  <a:srgbClr val="FF0000"/>
                </a:solidFill>
                <a:latin typeface="Gill Sans MT" pitchFamily="34" charset="0"/>
              </a:rPr>
              <a:t>Find the Quotient</a:t>
            </a:r>
          </a:p>
        </p:txBody>
      </p:sp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1955800" y="2071688"/>
          <a:ext cx="407670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298700" imgH="292100" progId="Equation.DSMT4">
                  <p:embed/>
                </p:oleObj>
              </mc:Choice>
              <mc:Fallback>
                <p:oleObj name="Equation" r:id="rId26" imgW="2298700" imgH="292100" progId="Equation.DSMT4">
                  <p:embed/>
                  <p:pic>
                    <p:nvPicPr>
                      <p:cNvPr id="206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2071688"/>
                        <a:ext cx="4076700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2255839" y="2746375"/>
          <a:ext cx="3267075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651000" imgH="254000" progId="Equation.DSMT4">
                  <p:embed/>
                </p:oleObj>
              </mc:Choice>
              <mc:Fallback>
                <p:oleObj name="Equation" r:id="rId28" imgW="1651000" imgH="254000" progId="Equation.DSMT4">
                  <p:embed/>
                  <p:pic>
                    <p:nvPicPr>
                      <p:cNvPr id="206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5839" y="2746375"/>
                        <a:ext cx="3267075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5" name="Object 17"/>
          <p:cNvGraphicFramePr>
            <a:graphicFrameLocks noChangeAspect="1"/>
          </p:cNvGraphicFramePr>
          <p:nvPr/>
        </p:nvGraphicFramePr>
        <p:xfrm>
          <a:off x="5565776" y="2722563"/>
          <a:ext cx="708025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53670" imgH="177569" progId="Equation.DSMT4">
                  <p:embed/>
                </p:oleObj>
              </mc:Choice>
              <mc:Fallback>
                <p:oleObj name="Equation" r:id="rId30" imgW="253670" imgH="177569" progId="Equation.DSMT4">
                  <p:embed/>
                  <p:pic>
                    <p:nvPicPr>
                      <p:cNvPr id="206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5776" y="2722563"/>
                        <a:ext cx="708025" cy="493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6724650" y="1793875"/>
            <a:ext cx="3829050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Find the First Root: Rem. Thm.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7092951" y="4799014"/>
            <a:ext cx="2500313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Synthetic Division</a:t>
            </a:r>
          </a:p>
        </p:txBody>
      </p:sp>
      <p:sp>
        <p:nvSpPr>
          <p:cNvPr id="8222" name="Title 29"/>
          <p:cNvSpPr>
            <a:spLocks noGrp="1"/>
          </p:cNvSpPr>
          <p:nvPr>
            <p:ph type="title"/>
          </p:nvPr>
        </p:nvSpPr>
        <p:spPr>
          <a:xfrm>
            <a:off x="1603126" y="116632"/>
            <a:ext cx="8669338" cy="46484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CA" sz="2500"/>
              <a:t>Challenge: Convert the function to factor form: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6762750" y="2136775"/>
            <a:ext cx="38671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Start with numbers that multiply to the constant term</a:t>
            </a:r>
          </a:p>
        </p:txBody>
      </p:sp>
      <p:sp>
        <p:nvSpPr>
          <p:cNvPr id="35" name="Oval 34"/>
          <p:cNvSpPr/>
          <p:nvPr/>
        </p:nvSpPr>
        <p:spPr>
          <a:xfrm>
            <a:off x="5372101" y="571501"/>
            <a:ext cx="739775" cy="752475"/>
          </a:xfrm>
          <a:prstGeom prst="ellipse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6894513" y="3021013"/>
          <a:ext cx="3490912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637589" imgH="253890" progId="Equation.DSMT4">
                  <p:embed/>
                </p:oleObj>
              </mc:Choice>
              <mc:Fallback>
                <p:oleObj name="Equation" r:id="rId32" imgW="1637589" imgH="253890" progId="Equation.DSMT4">
                  <p:embed/>
                  <p:pic>
                    <p:nvPicPr>
                      <p:cNvPr id="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4513" y="3021013"/>
                        <a:ext cx="3490912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197600" y="709613"/>
          <a:ext cx="4318000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943100" imgH="254000" progId="Equation.DSMT4">
                  <p:embed/>
                </p:oleObj>
              </mc:Choice>
              <mc:Fallback>
                <p:oleObj name="Equation" r:id="rId34" imgW="1943100" imgH="2540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7600" y="709613"/>
                        <a:ext cx="4318000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6167439" y="711201"/>
          <a:ext cx="4344987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954951" imgH="253890" progId="Equation.DSMT4">
                  <p:embed/>
                </p:oleObj>
              </mc:Choice>
              <mc:Fallback>
                <p:oleObj name="Equation" r:id="rId36" imgW="1954951" imgH="25389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7439" y="711201"/>
                        <a:ext cx="4344987" cy="563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9" name="Straight Arrow Connector 38"/>
          <p:cNvCxnSpPr/>
          <p:nvPr/>
        </p:nvCxnSpPr>
        <p:spPr>
          <a:xfrm rot="5400000">
            <a:off x="4556920" y="4868070"/>
            <a:ext cx="71437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5400000" flipH="1" flipV="1">
            <a:off x="5068095" y="5055395"/>
            <a:ext cx="500063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5400000">
            <a:off x="5466557" y="4909344"/>
            <a:ext cx="7143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13"/>
          <p:cNvGraphicFramePr>
            <a:graphicFrameLocks noChangeAspect="1"/>
          </p:cNvGraphicFramePr>
          <p:nvPr/>
        </p:nvGraphicFramePr>
        <p:xfrm>
          <a:off x="5526089" y="4519614"/>
          <a:ext cx="561975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215619" imgH="317087" progId="Equation.DSMT4">
                  <p:embed/>
                </p:oleObj>
              </mc:Choice>
              <mc:Fallback>
                <p:oleObj name="Equation" r:id="rId38" imgW="215619" imgH="317087" progId="Equation.DSMT4">
                  <p:embed/>
                  <p:pic>
                    <p:nvPicPr>
                      <p:cNvPr id="2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6089" y="4519614"/>
                        <a:ext cx="561975" cy="763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4"/>
          <p:cNvGraphicFramePr>
            <a:graphicFrameLocks noChangeAspect="1"/>
          </p:cNvGraphicFramePr>
          <p:nvPr/>
        </p:nvGraphicFramePr>
        <p:xfrm>
          <a:off x="5638800" y="5313363"/>
          <a:ext cx="3492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26725" imgH="177415" progId="Equation.DSMT4">
                  <p:embed/>
                </p:oleObj>
              </mc:Choice>
              <mc:Fallback>
                <p:oleObj name="Equation" r:id="rId40" imgW="126725" imgH="177415" progId="Equation.DSMT4">
                  <p:embed/>
                  <p:pic>
                    <p:nvPicPr>
                      <p:cNvPr id="3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313363"/>
                        <a:ext cx="34925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6727826" y="5746750"/>
            <a:ext cx="37195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400">
                <a:solidFill>
                  <a:srgbClr val="FF0000"/>
                </a:solidFill>
                <a:latin typeface="Gill Sans MT" pitchFamily="34" charset="0"/>
              </a:rPr>
              <a:t>The Quotient needs to be factored again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46443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6" dur="2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2" dur="20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8" dur="2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7" grpId="1"/>
      <p:bldP spid="32" grpId="0"/>
      <p:bldP spid="32" grpId="1"/>
      <p:bldP spid="33" grpId="0"/>
      <p:bldP spid="33" grpId="1"/>
      <p:bldP spid="34" grpId="0"/>
      <p:bldP spid="34" grpId="1"/>
      <p:bldP spid="35" grpId="0" animBg="1"/>
      <p:bldP spid="43" grpId="0"/>
      <p:bldP spid="43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6053139" y="738188"/>
          <a:ext cx="4344987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54951" imgH="253890" progId="Equation.DSMT4">
                  <p:embed/>
                </p:oleObj>
              </mc:Choice>
              <mc:Fallback>
                <p:oleObj name="Equation" r:id="rId4" imgW="1954951" imgH="253890" progId="Equation.DSMT4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3139" y="738188"/>
                        <a:ext cx="4344987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881188" y="676275"/>
          <a:ext cx="4114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25600" imgH="241300" progId="Equation.DSMT4">
                  <p:embed/>
                </p:oleObj>
              </mc:Choice>
              <mc:Fallback>
                <p:oleObj name="Equation" r:id="rId6" imgW="1625600" imgH="241300" progId="Equation.DSMT4">
                  <p:embed/>
                  <p:pic>
                    <p:nvPicPr>
                      <p:cNvPr id="20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1188" y="676275"/>
                        <a:ext cx="4114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1752600" y="1498601"/>
          <a:ext cx="4522788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51000" imgH="241300" progId="Equation.DSMT4">
                  <p:embed/>
                </p:oleObj>
              </mc:Choice>
              <mc:Fallback>
                <p:oleObj name="Equation" r:id="rId8" imgW="1651000" imgH="241300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498601"/>
                        <a:ext cx="4522788" cy="614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203450" y="3654425"/>
          <a:ext cx="3506788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84300" imgH="508000" progId="Equation.DSMT4">
                  <p:embed/>
                </p:oleObj>
              </mc:Choice>
              <mc:Fallback>
                <p:oleObj name="Equation" r:id="rId10" imgW="1384300" imgH="508000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3450" y="3654425"/>
                        <a:ext cx="3506788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670050" y="3756026"/>
          <a:ext cx="55880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5619" imgH="164885" progId="Equation.DSMT4">
                  <p:embed/>
                </p:oleObj>
              </mc:Choice>
              <mc:Fallback>
                <p:oleObj name="Equation" r:id="rId12" imgW="215619" imgH="164885" progId="Equation.DSMT4">
                  <p:embed/>
                  <p:pic>
                    <p:nvPicPr>
                      <p:cNvPr id="2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0050" y="3756026"/>
                        <a:ext cx="558800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5400000">
            <a:off x="2302670" y="4480720"/>
            <a:ext cx="71437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520950" y="4987925"/>
          <a:ext cx="330200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6780" imgH="164814" progId="Equation.DSMT4">
                  <p:embed/>
                </p:oleObj>
              </mc:Choice>
              <mc:Fallback>
                <p:oleObj name="Equation" r:id="rId14" imgW="126780" imgH="164814" progId="Equation.DSMT4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0950" y="4987925"/>
                        <a:ext cx="330200" cy="395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Arrow Connector 13"/>
          <p:cNvCxnSpPr/>
          <p:nvPr/>
        </p:nvCxnSpPr>
        <p:spPr>
          <a:xfrm rot="5400000" flipH="1" flipV="1">
            <a:off x="2767807" y="4658520"/>
            <a:ext cx="500063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3009901" y="4098925"/>
          <a:ext cx="561975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15619" imgH="317087" progId="Equation.DSMT4">
                  <p:embed/>
                </p:oleObj>
              </mc:Choice>
              <mc:Fallback>
                <p:oleObj name="Equation" r:id="rId16" imgW="215619" imgH="317087" progId="Equation.DSMT4">
                  <p:embed/>
                  <p:pic>
                    <p:nvPicPr>
                      <p:cNvPr id="20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9901" y="4098925"/>
                        <a:ext cx="561975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Arrow Connector 17"/>
          <p:cNvCxnSpPr/>
          <p:nvPr/>
        </p:nvCxnSpPr>
        <p:spPr>
          <a:xfrm rot="5400000">
            <a:off x="2972595" y="4463258"/>
            <a:ext cx="71437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3230563" y="4949825"/>
          <a:ext cx="309562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4102" imgH="177492" progId="Equation.DSMT4">
                  <p:embed/>
                </p:oleObj>
              </mc:Choice>
              <mc:Fallback>
                <p:oleObj name="Equation" r:id="rId18" imgW="114102" imgH="177492" progId="Equation.DSMT4">
                  <p:embed/>
                  <p:pic>
                    <p:nvPicPr>
                      <p:cNvPr id="205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0563" y="4949825"/>
                        <a:ext cx="309562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Arrow Connector 19"/>
          <p:cNvCxnSpPr/>
          <p:nvPr/>
        </p:nvCxnSpPr>
        <p:spPr>
          <a:xfrm rot="5400000" flipH="1" flipV="1">
            <a:off x="3563145" y="4674395"/>
            <a:ext cx="500063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3776663" y="4089400"/>
          <a:ext cx="793750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04536" imgH="317225" progId="Equation.DSMT4">
                  <p:embed/>
                </p:oleObj>
              </mc:Choice>
              <mc:Fallback>
                <p:oleObj name="Equation" r:id="rId20" imgW="304536" imgH="317225" progId="Equation.DSMT4">
                  <p:embed/>
                  <p:pic>
                    <p:nvPicPr>
                      <p:cNvPr id="205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6663" y="4089400"/>
                        <a:ext cx="793750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Arrow Connector 21"/>
          <p:cNvCxnSpPr/>
          <p:nvPr/>
        </p:nvCxnSpPr>
        <p:spPr>
          <a:xfrm rot="5400000">
            <a:off x="3726657" y="4479132"/>
            <a:ext cx="7143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3994150" y="4933951"/>
          <a:ext cx="325438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4102" imgH="177492" progId="Equation.DSMT4">
                  <p:embed/>
                </p:oleObj>
              </mc:Choice>
              <mc:Fallback>
                <p:oleObj name="Equation" r:id="rId22" imgW="114102" imgH="177492" progId="Equation.DSMT4">
                  <p:embed/>
                  <p:pic>
                    <p:nvPicPr>
                      <p:cNvPr id="206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4150" y="4933951"/>
                        <a:ext cx="325438" cy="468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Arrow Connector 23"/>
          <p:cNvCxnSpPr/>
          <p:nvPr/>
        </p:nvCxnSpPr>
        <p:spPr>
          <a:xfrm rot="5400000" flipH="1" flipV="1">
            <a:off x="4426745" y="4666457"/>
            <a:ext cx="500062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4800600" y="4098925"/>
          <a:ext cx="793750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04536" imgH="317225" progId="Equation.DSMT4">
                  <p:embed/>
                </p:oleObj>
              </mc:Choice>
              <mc:Fallback>
                <p:oleObj name="Equation" r:id="rId24" imgW="304536" imgH="317225" progId="Equation.DSMT4">
                  <p:embed/>
                  <p:pic>
                    <p:nvPicPr>
                      <p:cNvPr id="206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098925"/>
                        <a:ext cx="793750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859588" y="3892551"/>
            <a:ext cx="2500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400">
                <a:solidFill>
                  <a:srgbClr val="FF0000"/>
                </a:solidFill>
                <a:latin typeface="Gill Sans MT" pitchFamily="34" charset="0"/>
              </a:rPr>
              <a:t>Find the Quotient</a:t>
            </a:r>
          </a:p>
        </p:txBody>
      </p:sp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1749426" y="2354263"/>
          <a:ext cx="484187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730500" imgH="292100" progId="Equation.DSMT4">
                  <p:embed/>
                </p:oleObj>
              </mc:Choice>
              <mc:Fallback>
                <p:oleObj name="Equation" r:id="rId26" imgW="2730500" imgH="292100" progId="Equation.DSMT4">
                  <p:embed/>
                  <p:pic>
                    <p:nvPicPr>
                      <p:cNvPr id="206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9426" y="2354263"/>
                        <a:ext cx="4841875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2436813" y="2967038"/>
          <a:ext cx="3441700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739900" imgH="254000" progId="Equation.DSMT4">
                  <p:embed/>
                </p:oleObj>
              </mc:Choice>
              <mc:Fallback>
                <p:oleObj name="Equation" r:id="rId28" imgW="1739900" imgH="254000" progId="Equation.DSMT4">
                  <p:embed/>
                  <p:pic>
                    <p:nvPicPr>
                      <p:cNvPr id="206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6813" y="2967038"/>
                        <a:ext cx="3441700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5" name="Object 17"/>
          <p:cNvGraphicFramePr>
            <a:graphicFrameLocks noChangeAspect="1"/>
          </p:cNvGraphicFramePr>
          <p:nvPr/>
        </p:nvGraphicFramePr>
        <p:xfrm>
          <a:off x="5818189" y="2911476"/>
          <a:ext cx="708025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53670" imgH="177569" progId="Equation.DSMT4">
                  <p:embed/>
                </p:oleObj>
              </mc:Choice>
              <mc:Fallback>
                <p:oleObj name="Equation" r:id="rId30" imgW="253670" imgH="177569" progId="Equation.DSMT4">
                  <p:embed/>
                  <p:pic>
                    <p:nvPicPr>
                      <p:cNvPr id="206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8189" y="2911476"/>
                        <a:ext cx="708025" cy="493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6740525" y="1525588"/>
            <a:ext cx="38290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Start Over and Find the First Factor for the Quotient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7140576" y="4373564"/>
            <a:ext cx="2500313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Synthetic Division</a:t>
            </a:r>
          </a:p>
        </p:txBody>
      </p:sp>
      <p:sp>
        <p:nvSpPr>
          <p:cNvPr id="9250" name="Title 29"/>
          <p:cNvSpPr>
            <a:spLocks noGrp="1"/>
          </p:cNvSpPr>
          <p:nvPr>
            <p:ph type="title"/>
          </p:nvPr>
        </p:nvSpPr>
        <p:spPr>
          <a:xfrm>
            <a:off x="1603126" y="116632"/>
            <a:ext cx="8669338" cy="504056"/>
          </a:xfrm>
        </p:spPr>
        <p:txBody>
          <a:bodyPr>
            <a:normAutofit/>
          </a:bodyPr>
          <a:lstStyle/>
          <a:p>
            <a:pPr eaLnBrk="1" hangingPunct="1"/>
            <a:r>
              <a:rPr lang="en-CA" sz="2500"/>
              <a:t>Challenge: Convert the function to factor form: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6762750" y="2562225"/>
            <a:ext cx="3867150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Use the Remainder Theorem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7245350" y="3068638"/>
          <a:ext cx="278765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307532" imgH="253890" progId="Equation.DSMT4">
                  <p:embed/>
                </p:oleObj>
              </mc:Choice>
              <mc:Fallback>
                <p:oleObj name="Equation" r:id="rId32" imgW="1307532" imgH="253890" progId="Equation.DSMT4">
                  <p:embed/>
                  <p:pic>
                    <p:nvPicPr>
                      <p:cNvPr id="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5350" y="3068638"/>
                        <a:ext cx="2787650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6043613" y="742951"/>
          <a:ext cx="4373562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968500" imgH="254000" progId="Equation.DSMT4">
                  <p:embed/>
                </p:oleObj>
              </mc:Choice>
              <mc:Fallback>
                <p:oleObj name="Equation" r:id="rId34" imgW="1968500" imgH="25400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3613" y="742951"/>
                        <a:ext cx="4373562" cy="563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9" name="Straight Arrow Connector 38"/>
          <p:cNvCxnSpPr/>
          <p:nvPr/>
        </p:nvCxnSpPr>
        <p:spPr>
          <a:xfrm rot="5400000">
            <a:off x="4729957" y="4426744"/>
            <a:ext cx="7143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Object 14"/>
          <p:cNvGraphicFramePr>
            <a:graphicFrameLocks noChangeAspect="1"/>
          </p:cNvGraphicFramePr>
          <p:nvPr/>
        </p:nvGraphicFramePr>
        <p:xfrm>
          <a:off x="5006975" y="4903788"/>
          <a:ext cx="3492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26725" imgH="177415" progId="Equation.DSMT4">
                  <p:embed/>
                </p:oleObj>
              </mc:Choice>
              <mc:Fallback>
                <p:oleObj name="Equation" r:id="rId36" imgW="126725" imgH="177415" progId="Equation.DSMT4">
                  <p:embed/>
                  <p:pic>
                    <p:nvPicPr>
                      <p:cNvPr id="3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6975" y="4903788"/>
                        <a:ext cx="34925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6869114" y="5353051"/>
            <a:ext cx="27892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400">
                <a:solidFill>
                  <a:srgbClr val="FF0000"/>
                </a:solidFill>
                <a:latin typeface="Gill Sans MT" pitchFamily="34" charset="0"/>
              </a:rPr>
              <a:t>Factor the Quotient</a:t>
            </a:r>
          </a:p>
        </p:txBody>
      </p:sp>
      <p:sp>
        <p:nvSpPr>
          <p:cNvPr id="38" name="Oval 37"/>
          <p:cNvSpPr/>
          <p:nvPr/>
        </p:nvSpPr>
        <p:spPr>
          <a:xfrm>
            <a:off x="5572126" y="1465264"/>
            <a:ext cx="739775" cy="752475"/>
          </a:xfrm>
          <a:prstGeom prst="ellipse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6956425" y="4840288"/>
          <a:ext cx="2293938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028254" imgH="241195" progId="Equation.DSMT4">
                  <p:embed/>
                </p:oleObj>
              </mc:Choice>
              <mc:Fallback>
                <p:oleObj name="Equation" r:id="rId38" imgW="1028254" imgH="241195" progId="Equation.DSMT4">
                  <p:embed/>
                  <p:pic>
                    <p:nvPicPr>
                      <p:cNvPr id="1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6425" y="4840288"/>
                        <a:ext cx="2293938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/>
        </p:nvGraphicFramePr>
        <p:xfrm>
          <a:off x="2476501" y="5340351"/>
          <a:ext cx="2320925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040948" imgH="241195" progId="Equation.DSMT4">
                  <p:embed/>
                </p:oleObj>
              </mc:Choice>
              <mc:Fallback>
                <p:oleObj name="Equation" r:id="rId40" imgW="1040948" imgH="241195" progId="Equation.DSMT4">
                  <p:embed/>
                  <p:pic>
                    <p:nvPicPr>
                      <p:cNvPr id="1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1" y="5340351"/>
                        <a:ext cx="2320925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2935288" y="5789614"/>
          <a:ext cx="2209800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990170" imgH="304668" progId="Equation.DSMT4">
                  <p:embed/>
                </p:oleObj>
              </mc:Choice>
              <mc:Fallback>
                <p:oleObj name="Equation" r:id="rId42" imgW="990170" imgH="304668" progId="Equation.DSMT4">
                  <p:embed/>
                  <p:pic>
                    <p:nvPicPr>
                      <p:cNvPr id="1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5288" y="5789614"/>
                        <a:ext cx="2209800" cy="631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/>
        </p:nvGraphicFramePr>
        <p:xfrm>
          <a:off x="2892425" y="6294438"/>
          <a:ext cx="2351088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054100" imgH="254000" progId="Equation.DSMT4">
                  <p:embed/>
                </p:oleObj>
              </mc:Choice>
              <mc:Fallback>
                <p:oleObj name="Equation" r:id="rId44" imgW="1054100" imgH="254000" progId="Equation.DSMT4">
                  <p:embed/>
                  <p:pic>
                    <p:nvPicPr>
                      <p:cNvPr id="1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2425" y="6294438"/>
                        <a:ext cx="2351088" cy="527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3107183"/>
              </p:ext>
            </p:extLst>
          </p:nvPr>
        </p:nvGraphicFramePr>
        <p:xfrm>
          <a:off x="5519937" y="5892801"/>
          <a:ext cx="4683125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2108200" imgH="254000" progId="Equation.DSMT4">
                  <p:embed/>
                </p:oleObj>
              </mc:Choice>
              <mc:Fallback>
                <p:oleObj name="Equation" r:id="rId46" imgW="2108200" imgH="254000" progId="Equation.DSMT4">
                  <p:embed/>
                  <p:pic>
                    <p:nvPicPr>
                      <p:cNvPr id="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9937" y="5892801"/>
                        <a:ext cx="4683125" cy="563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7941404"/>
              </p:ext>
            </p:extLst>
          </p:nvPr>
        </p:nvGraphicFramePr>
        <p:xfrm>
          <a:off x="5529461" y="5900738"/>
          <a:ext cx="4992688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2247900" imgH="254000" progId="Equation.DSMT4">
                  <p:embed/>
                </p:oleObj>
              </mc:Choice>
              <mc:Fallback>
                <p:oleObj name="Equation" r:id="rId48" imgW="2247900" imgH="254000" progId="Equation.DSMT4">
                  <p:embed/>
                  <p:pic>
                    <p:nvPicPr>
                      <p:cNvPr id="1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9461" y="5900738"/>
                        <a:ext cx="4992688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214114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2" grpId="0"/>
      <p:bldP spid="33" grpId="0"/>
      <p:bldP spid="34" grpId="0"/>
      <p:bldP spid="43" grpId="0"/>
      <p:bldP spid="3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3512" y="274638"/>
            <a:ext cx="7745288" cy="49006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/>
              <a:t>I) Remainder Theorem:</a:t>
            </a:r>
          </a:p>
        </p:txBody>
      </p:sp>
      <p:sp>
        <p:nvSpPr>
          <p:cNvPr id="2065" name="Content Placeholder 2"/>
          <p:cNvSpPr>
            <a:spLocks noGrp="1"/>
          </p:cNvSpPr>
          <p:nvPr>
            <p:ph sz="quarter" idx="1"/>
          </p:nvPr>
        </p:nvSpPr>
        <p:spPr>
          <a:xfrm>
            <a:off x="1631504" y="908720"/>
            <a:ext cx="8712968" cy="1368152"/>
          </a:xfrm>
        </p:spPr>
        <p:txBody>
          <a:bodyPr/>
          <a:lstStyle/>
          <a:p>
            <a:pPr eaLnBrk="1" hangingPunct="1"/>
            <a:r>
              <a:rPr lang="en-CA"/>
              <a:t>When a polynomial function:  </a:t>
            </a:r>
            <a:br>
              <a:rPr lang="en-CA"/>
            </a:br>
            <a:r>
              <a:rPr lang="en-CA"/>
              <a:t>is divided by a divisor in the form            ,   the value of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9891860"/>
              </p:ext>
            </p:extLst>
          </p:nvPr>
        </p:nvGraphicFramePr>
        <p:xfrm>
          <a:off x="6240017" y="908720"/>
          <a:ext cx="340677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90640" imgH="266400" progId="Equation.DSMT4">
                  <p:embed/>
                </p:oleObj>
              </mc:Choice>
              <mc:Fallback>
                <p:oleObj name="Equation" r:id="rId4" imgW="1790640" imgH="266400" progId="Equation.DSMT4">
                  <p:embed/>
                  <p:pic>
                    <p:nvPicPr>
                      <p:cNvPr id="2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0017" y="908720"/>
                        <a:ext cx="3406775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5068544"/>
              </p:ext>
            </p:extLst>
          </p:nvPr>
        </p:nvGraphicFramePr>
        <p:xfrm>
          <a:off x="6888089" y="1340768"/>
          <a:ext cx="80327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94870" imgH="253780" progId="Equation.DSMT4">
                  <p:embed/>
                </p:oleObj>
              </mc:Choice>
              <mc:Fallback>
                <p:oleObj name="Equation" r:id="rId6" imgW="494870" imgH="253780" progId="Equation.DSMT4">
                  <p:embed/>
                  <p:pic>
                    <p:nvPicPr>
                      <p:cNvPr id="20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8089" y="1340768"/>
                        <a:ext cx="803275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A77317A5-EDFD-43EB-B351-C480008C411E}"/>
              </a:ext>
            </a:extLst>
          </p:cNvPr>
          <p:cNvGrpSpPr/>
          <p:nvPr/>
        </p:nvGrpSpPr>
        <p:grpSpPr>
          <a:xfrm>
            <a:off x="1991544" y="1700808"/>
            <a:ext cx="3528392" cy="446088"/>
            <a:chOff x="467544" y="1700808"/>
            <a:chExt cx="3528392" cy="446088"/>
          </a:xfrm>
        </p:grpSpPr>
        <p:graphicFrame>
          <p:nvGraphicFramePr>
            <p:cNvPr id="2053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51828899"/>
                </p:ext>
              </p:extLst>
            </p:nvPr>
          </p:nvGraphicFramePr>
          <p:xfrm>
            <a:off x="467544" y="1700808"/>
            <a:ext cx="679450" cy="4381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393529" imgH="253890" progId="Equation.DSMT4">
                    <p:embed/>
                  </p:oleObj>
                </mc:Choice>
                <mc:Fallback>
                  <p:oleObj name="Equation" r:id="rId8" imgW="393529" imgH="253890" progId="Equation.DSMT4">
                    <p:embed/>
                    <p:pic>
                      <p:nvPicPr>
                        <p:cNvPr id="2053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7544" y="1700808"/>
                          <a:ext cx="679450" cy="4381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66" name="TextBox 7"/>
            <p:cNvSpPr txBox="1">
              <a:spLocks noChangeArrowheads="1"/>
            </p:cNvSpPr>
            <p:nvPr/>
          </p:nvSpPr>
          <p:spPr bwMode="auto">
            <a:xfrm>
              <a:off x="1115616" y="1700808"/>
              <a:ext cx="2880320" cy="4460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300">
                  <a:latin typeface="Century Schoolbook" pitchFamily="18" charset="0"/>
                </a:rPr>
                <a:t>is the remainder.</a:t>
              </a:r>
            </a:p>
          </p:txBody>
        </p:sp>
      </p:grpSp>
      <p:sp>
        <p:nvSpPr>
          <p:cNvPr id="2067" name="TextBox 9"/>
          <p:cNvSpPr txBox="1">
            <a:spLocks noChangeArrowheads="1"/>
          </p:cNvSpPr>
          <p:nvPr/>
        </p:nvSpPr>
        <p:spPr bwMode="auto">
          <a:xfrm>
            <a:off x="1775520" y="2276872"/>
            <a:ext cx="6264696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>
                <a:latin typeface="Century Schoolbook" pitchFamily="18" charset="0"/>
              </a:rPr>
              <a:t>Ex: Given the function f(x) and the binomial</a:t>
            </a:r>
          </a:p>
        </p:txBody>
      </p:sp>
      <p:sp>
        <p:nvSpPr>
          <p:cNvPr id="25" name="TextBox 9">
            <a:extLst>
              <a:ext uri="{FF2B5EF4-FFF2-40B4-BE49-F238E27FC236}">
                <a16:creationId xmlns:a16="http://schemas.microsoft.com/office/drawing/2014/main" id="{4FB3821E-A51C-4954-8BD8-98032D0702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512" y="2766700"/>
            <a:ext cx="8784976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 err="1">
                <a:latin typeface="Century Schoolbook" pitchFamily="18" charset="0"/>
              </a:rPr>
              <a:t>i</a:t>
            </a:r>
            <a:r>
              <a:rPr lang="en-CA" sz="2300">
                <a:latin typeface="Century Schoolbook" pitchFamily="18" charset="0"/>
              </a:rPr>
              <a:t>) Use long division or synthetic division to find the remainder</a:t>
            </a:r>
          </a:p>
        </p:txBody>
      </p:sp>
      <p:sp>
        <p:nvSpPr>
          <p:cNvPr id="27" name="TextBox 9">
            <a:extLst>
              <a:ext uri="{FF2B5EF4-FFF2-40B4-BE49-F238E27FC236}">
                <a16:creationId xmlns:a16="http://schemas.microsoft.com/office/drawing/2014/main" id="{25F2A5A7-AAA2-4030-89B3-3EB95B87E2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512" y="3342764"/>
            <a:ext cx="8496944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>
                <a:latin typeface="Century Schoolbook" pitchFamily="18" charset="0"/>
              </a:rPr>
              <a:t>ii) Find the value of “k” and f(k).  What does f(k) represent?</a:t>
            </a:r>
          </a:p>
        </p:txBody>
      </p:sp>
      <p:sp>
        <p:nvSpPr>
          <p:cNvPr id="28" name="TextBox 9">
            <a:extLst>
              <a:ext uri="{FF2B5EF4-FFF2-40B4-BE49-F238E27FC236}">
                <a16:creationId xmlns:a16="http://schemas.microsoft.com/office/drawing/2014/main" id="{143B45F5-E7CA-4FA2-96B0-313477C5E5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504" y="3933056"/>
            <a:ext cx="6120680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>
                <a:latin typeface="Century Schoolbook" pitchFamily="18" charset="0"/>
              </a:rPr>
              <a:t>iii) Is f(k) equal to the remainder?</a:t>
            </a:r>
          </a:p>
        </p:txBody>
      </p:sp>
      <p:graphicFrame>
        <p:nvGraphicFramePr>
          <p:cNvPr id="29" name="Object 10">
            <a:extLst>
              <a:ext uri="{FF2B5EF4-FFF2-40B4-BE49-F238E27FC236}">
                <a16:creationId xmlns:a16="http://schemas.microsoft.com/office/drawing/2014/main" id="{005D1927-13A4-4598-A734-E5F5075816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9720452"/>
              </p:ext>
            </p:extLst>
          </p:nvPr>
        </p:nvGraphicFramePr>
        <p:xfrm>
          <a:off x="5159896" y="4475014"/>
          <a:ext cx="1512168" cy="4962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74360" imgH="253800" progId="Equation.DSMT4">
                  <p:embed/>
                </p:oleObj>
              </mc:Choice>
              <mc:Fallback>
                <p:oleObj name="Equation" r:id="rId10" imgW="774360" imgH="253800" progId="Equation.DSMT4">
                  <p:embed/>
                  <p:pic>
                    <p:nvPicPr>
                      <p:cNvPr id="29" name="Object 10">
                        <a:extLst>
                          <a:ext uri="{FF2B5EF4-FFF2-40B4-BE49-F238E27FC236}">
                            <a16:creationId xmlns:a16="http://schemas.microsoft.com/office/drawing/2014/main" id="{005D1927-13A4-4598-A734-E5F5075816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896" y="4475014"/>
                        <a:ext cx="1512168" cy="49624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1">
            <a:extLst>
              <a:ext uri="{FF2B5EF4-FFF2-40B4-BE49-F238E27FC236}">
                <a16:creationId xmlns:a16="http://schemas.microsoft.com/office/drawing/2014/main" id="{9B078BBD-CF9A-47F5-9A5A-36488BD3B4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3074180"/>
              </p:ext>
            </p:extLst>
          </p:nvPr>
        </p:nvGraphicFramePr>
        <p:xfrm>
          <a:off x="1775520" y="4437112"/>
          <a:ext cx="2928938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83699" imgH="266584" progId="Equation.DSMT4">
                  <p:embed/>
                </p:oleObj>
              </mc:Choice>
              <mc:Fallback>
                <p:oleObj name="Equation" r:id="rId12" imgW="1383699" imgH="266584" progId="Equation.DSMT4">
                  <p:embed/>
                  <p:pic>
                    <p:nvPicPr>
                      <p:cNvPr id="30" name="Object 11">
                        <a:extLst>
                          <a:ext uri="{FF2B5EF4-FFF2-40B4-BE49-F238E27FC236}">
                            <a16:creationId xmlns:a16="http://schemas.microsoft.com/office/drawing/2014/main" id="{9B078BBD-CF9A-47F5-9A5A-36488BD3B4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5520" y="4437112"/>
                        <a:ext cx="2928938" cy="565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133668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5" grpId="0" build="p"/>
      <p:bldP spid="2067" grpId="0"/>
      <p:bldP spid="25" grpId="0"/>
      <p:bldP spid="27" grpId="0"/>
      <p:bldP spid="2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B87A9-1DBC-49D6-ACC0-00794E9F2BC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34550" y="188640"/>
            <a:ext cx="8753939" cy="103671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CA"/>
              <a:t>Ex: Given the two quadratic equations below, which one will have a larger root? Justify your answer. (Ti83 &amp; Calculators allowed)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1F54709-0E7E-4046-BEAD-D867CCA7EE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7321790"/>
              </p:ext>
            </p:extLst>
          </p:nvPr>
        </p:nvGraphicFramePr>
        <p:xfrm>
          <a:off x="1734550" y="998349"/>
          <a:ext cx="3012435" cy="4885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9400" imgH="228600" progId="Equation.DSMT4">
                  <p:embed/>
                </p:oleObj>
              </mc:Choice>
              <mc:Fallback>
                <p:oleObj name="Equation" r:id="rId4" imgW="1409400" imgH="2286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A1F54709-0E7E-4046-BEAD-D867CCA7EE3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34550" y="998349"/>
                        <a:ext cx="3012435" cy="4885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795E38C-3756-4015-9C31-A9F782B189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5828149"/>
              </p:ext>
            </p:extLst>
          </p:nvPr>
        </p:nvGraphicFramePr>
        <p:xfrm>
          <a:off x="6456041" y="980729"/>
          <a:ext cx="3012435" cy="4885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09400" imgH="228600" progId="Equation.DSMT4">
                  <p:embed/>
                </p:oleObj>
              </mc:Choice>
              <mc:Fallback>
                <p:oleObj name="Equation" r:id="rId6" imgW="1409400" imgH="228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D795E38C-3756-4015-9C31-A9F782B189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456041" y="980729"/>
                        <a:ext cx="3012435" cy="4885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1A43E6F-E90C-49E4-92B6-058668879A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505" y="1486851"/>
            <a:ext cx="7889843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If you used a </a:t>
            </a:r>
            <a:r>
              <a:rPr lang="en-CA" sz="2300" err="1">
                <a:solidFill>
                  <a:srgbClr val="FF0000"/>
                </a:solidFill>
                <a:latin typeface="Gill Sans MT" pitchFamily="34" charset="0"/>
              </a:rPr>
              <a:t>ti</a:t>
            </a:r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 83, you’ll notice that the root is around -0.5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8888D1-3B20-4B3D-992A-EBD759660C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505" y="1933127"/>
            <a:ext cx="8753939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Plug in some x – values and solve for “y” to see how the graph behaves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D30630-E72D-4CCB-A9F0-EEA8C89439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505" y="2406660"/>
            <a:ext cx="2736304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 err="1">
                <a:solidFill>
                  <a:srgbClr val="FF0000"/>
                </a:solidFill>
                <a:latin typeface="Gill Sans MT" pitchFamily="34" charset="0"/>
              </a:rPr>
              <a:t>Ie</a:t>
            </a:r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: x= -0.5 and -0.55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3010961-1A4E-4A13-9D76-DB8D785B73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506" y="2880193"/>
            <a:ext cx="7889841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You will see that one graph is decreasing faster than the other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985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0EDDBF-BD05-4A01-A67B-6A017248F8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1410" y="602140"/>
            <a:ext cx="7916380" cy="74305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53732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" name="TextBox 11"/>
          <p:cNvSpPr txBox="1">
            <a:spLocks noChangeArrowheads="1"/>
          </p:cNvSpPr>
          <p:nvPr/>
        </p:nvSpPr>
        <p:spPr bwMode="auto">
          <a:xfrm>
            <a:off x="1795513" y="227312"/>
            <a:ext cx="3571875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>
                <a:latin typeface="Century Schoolbook" pitchFamily="18" charset="0"/>
              </a:rPr>
              <a:t>Ex: Find the remainder:</a:t>
            </a:r>
          </a:p>
        </p:txBody>
      </p:sp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945120"/>
              </p:ext>
            </p:extLst>
          </p:nvPr>
        </p:nvGraphicFramePr>
        <p:xfrm>
          <a:off x="5224512" y="227311"/>
          <a:ext cx="1854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75920" imgH="215806" progId="Equation.DSMT4">
                  <p:embed/>
                </p:oleObj>
              </mc:Choice>
              <mc:Fallback>
                <p:oleObj name="Equation" r:id="rId4" imgW="875920" imgH="215806" progId="Equation.DSMT4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4512" y="227311"/>
                        <a:ext cx="18542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4387077"/>
              </p:ext>
            </p:extLst>
          </p:nvPr>
        </p:nvGraphicFramePr>
        <p:xfrm>
          <a:off x="7104112" y="260649"/>
          <a:ext cx="126365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96641" imgH="253890" progId="Equation.DSMT4">
                  <p:embed/>
                </p:oleObj>
              </mc:Choice>
              <mc:Fallback>
                <p:oleObj name="Equation" r:id="rId6" imgW="596641" imgH="253890" progId="Equation.DSMT4">
                  <p:embed/>
                  <p:pic>
                    <p:nvPicPr>
                      <p:cNvPr id="2057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4112" y="260649"/>
                        <a:ext cx="1263650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9" name="TextBox 15"/>
          <p:cNvSpPr txBox="1">
            <a:spLocks noChangeArrowheads="1"/>
          </p:cNvSpPr>
          <p:nvPr/>
        </p:nvSpPr>
        <p:spPr bwMode="auto">
          <a:xfrm>
            <a:off x="5589093" y="3914080"/>
            <a:ext cx="3857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Make the dividend equal to f(x)</a:t>
            </a:r>
          </a:p>
        </p:txBody>
      </p:sp>
      <p:graphicFrame>
        <p:nvGraphicFramePr>
          <p:cNvPr id="205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0025910"/>
              </p:ext>
            </p:extLst>
          </p:nvPr>
        </p:nvGraphicFramePr>
        <p:xfrm>
          <a:off x="2088654" y="3801368"/>
          <a:ext cx="2928938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83699" imgH="266584" progId="Equation.DSMT4">
                  <p:embed/>
                </p:oleObj>
              </mc:Choice>
              <mc:Fallback>
                <p:oleObj name="Equation" r:id="rId8" imgW="1383699" imgH="266584" progId="Equation.DSMT4">
                  <p:embed/>
                  <p:pic>
                    <p:nvPicPr>
                      <p:cNvPr id="2058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8654" y="3801368"/>
                        <a:ext cx="2928938" cy="565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0" name="TextBox 17"/>
          <p:cNvSpPr txBox="1">
            <a:spLocks noChangeArrowheads="1"/>
          </p:cNvSpPr>
          <p:nvPr/>
        </p:nvSpPr>
        <p:spPr bwMode="auto">
          <a:xfrm>
            <a:off x="5660530" y="4455418"/>
            <a:ext cx="3857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Use the divisor to find “k”</a:t>
            </a:r>
          </a:p>
        </p:txBody>
      </p:sp>
      <p:graphicFrame>
        <p:nvGraphicFramePr>
          <p:cNvPr id="2059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692584"/>
              </p:ext>
            </p:extLst>
          </p:nvPr>
        </p:nvGraphicFramePr>
        <p:xfrm>
          <a:off x="5870079" y="4926906"/>
          <a:ext cx="1290638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09336" imgH="177723" progId="Equation.DSMT4">
                  <p:embed/>
                </p:oleObj>
              </mc:Choice>
              <mc:Fallback>
                <p:oleObj name="Equation" r:id="rId10" imgW="609336" imgH="177723" progId="Equation.DSMT4">
                  <p:embed/>
                  <p:pic>
                    <p:nvPicPr>
                      <p:cNvPr id="2059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0079" y="4926906"/>
                        <a:ext cx="1290638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0970374"/>
              </p:ext>
            </p:extLst>
          </p:nvPr>
        </p:nvGraphicFramePr>
        <p:xfrm>
          <a:off x="6374905" y="5426969"/>
          <a:ext cx="995363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9696" imgH="177723" progId="Equation.DSMT4">
                  <p:embed/>
                </p:oleObj>
              </mc:Choice>
              <mc:Fallback>
                <p:oleObj name="Equation" r:id="rId12" imgW="469696" imgH="177723" progId="Equation.DSMT4">
                  <p:embed/>
                  <p:pic>
                    <p:nvPicPr>
                      <p:cNvPr id="206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4905" y="5426969"/>
                        <a:ext cx="995363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2772944"/>
              </p:ext>
            </p:extLst>
          </p:nvPr>
        </p:nvGraphicFramePr>
        <p:xfrm>
          <a:off x="2148979" y="4355406"/>
          <a:ext cx="3297238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30400" imgH="292100" progId="Equation.DSMT4">
                  <p:embed/>
                </p:oleObj>
              </mc:Choice>
              <mc:Fallback>
                <p:oleObj name="Equation" r:id="rId14" imgW="1930400" imgH="292100" progId="Equation.DSMT4">
                  <p:embed/>
                  <p:pic>
                    <p:nvPicPr>
                      <p:cNvPr id="2061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8979" y="4355406"/>
                        <a:ext cx="3297238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6263518"/>
              </p:ext>
            </p:extLst>
          </p:nvPr>
        </p:nvGraphicFramePr>
        <p:xfrm>
          <a:off x="2945905" y="4998343"/>
          <a:ext cx="173672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15559" imgH="177723" progId="Equation.DSMT4">
                  <p:embed/>
                </p:oleObj>
              </mc:Choice>
              <mc:Fallback>
                <p:oleObj name="Equation" r:id="rId16" imgW="1015559" imgH="177723" progId="Equation.DSMT4">
                  <p:embed/>
                  <p:pic>
                    <p:nvPicPr>
                      <p:cNvPr id="2062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5905" y="4998343"/>
                        <a:ext cx="1736725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0156862"/>
              </p:ext>
            </p:extLst>
          </p:nvPr>
        </p:nvGraphicFramePr>
        <p:xfrm>
          <a:off x="2874467" y="5479356"/>
          <a:ext cx="741362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53670" imgH="177569" progId="Equation.DSMT4">
                  <p:embed/>
                </p:oleObj>
              </mc:Choice>
              <mc:Fallback>
                <p:oleObj name="Equation" r:id="rId18" imgW="253670" imgH="177569" progId="Equation.DSMT4">
                  <p:embed/>
                  <p:pic>
                    <p:nvPicPr>
                      <p:cNvPr id="2063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4467" y="5479356"/>
                        <a:ext cx="741362" cy="519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17"/>
          <p:cNvSpPr txBox="1">
            <a:spLocks noChangeArrowheads="1"/>
          </p:cNvSpPr>
          <p:nvPr/>
        </p:nvSpPr>
        <p:spPr bwMode="auto">
          <a:xfrm>
            <a:off x="1991544" y="6093296"/>
            <a:ext cx="712879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The remainder is the Y-coordinate!!</a:t>
            </a:r>
          </a:p>
        </p:txBody>
      </p:sp>
      <p:graphicFrame>
        <p:nvGraphicFramePr>
          <p:cNvPr id="14" name="Object 8">
            <a:extLst>
              <a:ext uri="{FF2B5EF4-FFF2-40B4-BE49-F238E27FC236}">
                <a16:creationId xmlns:a16="http://schemas.microsoft.com/office/drawing/2014/main" id="{0CE29E7B-1029-4CD2-94B9-F2130B0DD7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1390375"/>
              </p:ext>
            </p:extLst>
          </p:nvPr>
        </p:nvGraphicFramePr>
        <p:xfrm>
          <a:off x="6528049" y="908721"/>
          <a:ext cx="2687637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69720" imgH="507960" progId="Equation.DSMT4">
                  <p:embed/>
                </p:oleObj>
              </mc:Choice>
              <mc:Fallback>
                <p:oleObj name="Equation" r:id="rId20" imgW="1269720" imgH="507960" progId="Equation.DSMT4">
                  <p:embed/>
                  <p:pic>
                    <p:nvPicPr>
                      <p:cNvPr id="14" name="Object 8">
                        <a:extLst>
                          <a:ext uri="{FF2B5EF4-FFF2-40B4-BE49-F238E27FC236}">
                            <a16:creationId xmlns:a16="http://schemas.microsoft.com/office/drawing/2014/main" id="{0CE29E7B-1029-4CD2-94B9-F2130B0DD7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8049" y="908721"/>
                        <a:ext cx="2687637" cy="1076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FE761416-35F9-4AD3-A2F4-6230501F27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5521" y="692696"/>
            <a:ext cx="38576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Use Synthetic Division to find the remainder:</a:t>
            </a:r>
          </a:p>
        </p:txBody>
      </p:sp>
      <p:graphicFrame>
        <p:nvGraphicFramePr>
          <p:cNvPr id="17" name="Object 8">
            <a:extLst>
              <a:ext uri="{FF2B5EF4-FFF2-40B4-BE49-F238E27FC236}">
                <a16:creationId xmlns:a16="http://schemas.microsoft.com/office/drawing/2014/main" id="{4CBABA43-1595-4ABD-AE21-52DEBFE9F1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0798554"/>
              </p:ext>
            </p:extLst>
          </p:nvPr>
        </p:nvGraphicFramePr>
        <p:xfrm>
          <a:off x="1991544" y="1412776"/>
          <a:ext cx="988058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09480" imgH="177480" progId="Equation.DSMT4">
                  <p:embed/>
                </p:oleObj>
              </mc:Choice>
              <mc:Fallback>
                <p:oleObj name="Equation" r:id="rId22" imgW="609480" imgH="177480" progId="Equation.DSMT4">
                  <p:embed/>
                  <p:pic>
                    <p:nvPicPr>
                      <p:cNvPr id="17" name="Object 8">
                        <a:extLst>
                          <a:ext uri="{FF2B5EF4-FFF2-40B4-BE49-F238E27FC236}">
                            <a16:creationId xmlns:a16="http://schemas.microsoft.com/office/drawing/2014/main" id="{4CBABA43-1595-4ABD-AE21-52DEBFE9F1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1544" y="1412776"/>
                        <a:ext cx="988058" cy="2880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8">
            <a:extLst>
              <a:ext uri="{FF2B5EF4-FFF2-40B4-BE49-F238E27FC236}">
                <a16:creationId xmlns:a16="http://schemas.microsoft.com/office/drawing/2014/main" id="{0A776DDB-6A77-4222-B8E7-039FE86D02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3434580"/>
              </p:ext>
            </p:extLst>
          </p:nvPr>
        </p:nvGraphicFramePr>
        <p:xfrm>
          <a:off x="2381672" y="1700809"/>
          <a:ext cx="7620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69800" imgH="177480" progId="Equation.DSMT4">
                  <p:embed/>
                </p:oleObj>
              </mc:Choice>
              <mc:Fallback>
                <p:oleObj name="Equation" r:id="rId24" imgW="469800" imgH="177480" progId="Equation.DSMT4">
                  <p:embed/>
                  <p:pic>
                    <p:nvPicPr>
                      <p:cNvPr id="18" name="Object 8">
                        <a:extLst>
                          <a:ext uri="{FF2B5EF4-FFF2-40B4-BE49-F238E27FC236}">
                            <a16:creationId xmlns:a16="http://schemas.microsoft.com/office/drawing/2014/main" id="{0A776DDB-6A77-4222-B8E7-039FE86D02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1672" y="1700809"/>
                        <a:ext cx="762000" cy="288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8">
            <a:extLst>
              <a:ext uri="{FF2B5EF4-FFF2-40B4-BE49-F238E27FC236}">
                <a16:creationId xmlns:a16="http://schemas.microsoft.com/office/drawing/2014/main" id="{8C2622E0-2916-4857-B985-CD47B60103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8604228"/>
              </p:ext>
            </p:extLst>
          </p:nvPr>
        </p:nvGraphicFramePr>
        <p:xfrm>
          <a:off x="6096001" y="980728"/>
          <a:ext cx="458659" cy="35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15640" imgH="164880" progId="Equation.DSMT4">
                  <p:embed/>
                </p:oleObj>
              </mc:Choice>
              <mc:Fallback>
                <p:oleObj name="Equation" r:id="rId26" imgW="215640" imgH="164880" progId="Equation.DSMT4">
                  <p:embed/>
                  <p:pic>
                    <p:nvPicPr>
                      <p:cNvPr id="19" name="Object 8">
                        <a:extLst>
                          <a:ext uri="{FF2B5EF4-FFF2-40B4-BE49-F238E27FC236}">
                            <a16:creationId xmlns:a16="http://schemas.microsoft.com/office/drawing/2014/main" id="{8C2622E0-2916-4857-B985-CD47B60103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1" y="980728"/>
                        <a:ext cx="458659" cy="3507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A59F17B7-F29F-43E4-92CF-13775773EF2C}"/>
              </a:ext>
            </a:extLst>
          </p:cNvPr>
          <p:cNvCxnSpPr/>
          <p:nvPr/>
        </p:nvCxnSpPr>
        <p:spPr>
          <a:xfrm>
            <a:off x="7032104" y="1340768"/>
            <a:ext cx="0" cy="50405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Object 8">
            <a:extLst>
              <a:ext uri="{FF2B5EF4-FFF2-40B4-BE49-F238E27FC236}">
                <a16:creationId xmlns:a16="http://schemas.microsoft.com/office/drawing/2014/main" id="{F91D7C94-8E03-44C0-A9D9-30E4773DD6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7012607"/>
              </p:ext>
            </p:extLst>
          </p:nvPr>
        </p:nvGraphicFramePr>
        <p:xfrm>
          <a:off x="6888088" y="1903414"/>
          <a:ext cx="242888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14120" imgH="177480" progId="Equation.DSMT4">
                  <p:embed/>
                </p:oleObj>
              </mc:Choice>
              <mc:Fallback>
                <p:oleObj name="Equation" r:id="rId28" imgW="114120" imgH="177480" progId="Equation.DSMT4">
                  <p:embed/>
                  <p:pic>
                    <p:nvPicPr>
                      <p:cNvPr id="22" name="Object 8">
                        <a:extLst>
                          <a:ext uri="{FF2B5EF4-FFF2-40B4-BE49-F238E27FC236}">
                            <a16:creationId xmlns:a16="http://schemas.microsoft.com/office/drawing/2014/main" id="{F91D7C94-8E03-44C0-A9D9-30E4773DD6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8088" y="1903414"/>
                        <a:ext cx="242888" cy="3778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23ECEEF5-ACD7-472D-92D6-725DF38F83D4}"/>
              </a:ext>
            </a:extLst>
          </p:cNvPr>
          <p:cNvCxnSpPr>
            <a:cxnSpLocks/>
          </p:cNvCxnSpPr>
          <p:nvPr/>
        </p:nvCxnSpPr>
        <p:spPr>
          <a:xfrm flipV="1">
            <a:off x="7248128" y="1628800"/>
            <a:ext cx="495672" cy="44043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Object 8">
            <a:extLst>
              <a:ext uri="{FF2B5EF4-FFF2-40B4-BE49-F238E27FC236}">
                <a16:creationId xmlns:a16="http://schemas.microsoft.com/office/drawing/2014/main" id="{7C1EAADE-F96A-493E-B24C-C733F3311C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2688185"/>
              </p:ext>
            </p:extLst>
          </p:nvPr>
        </p:nvGraphicFramePr>
        <p:xfrm>
          <a:off x="7536160" y="1412777"/>
          <a:ext cx="458788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15640" imgH="177480" progId="Equation.DSMT4">
                  <p:embed/>
                </p:oleObj>
              </mc:Choice>
              <mc:Fallback>
                <p:oleObj name="Equation" r:id="rId30" imgW="215640" imgH="177480" progId="Equation.DSMT4">
                  <p:embed/>
                  <p:pic>
                    <p:nvPicPr>
                      <p:cNvPr id="25" name="Object 8">
                        <a:extLst>
                          <a:ext uri="{FF2B5EF4-FFF2-40B4-BE49-F238E27FC236}">
                            <a16:creationId xmlns:a16="http://schemas.microsoft.com/office/drawing/2014/main" id="{7C1EAADE-F96A-493E-B24C-C733F3311C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6160" y="1412777"/>
                        <a:ext cx="458788" cy="3778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B901167-F5D7-46DC-9458-4620D20DF48A}"/>
              </a:ext>
            </a:extLst>
          </p:cNvPr>
          <p:cNvCxnSpPr/>
          <p:nvPr/>
        </p:nvCxnSpPr>
        <p:spPr>
          <a:xfrm>
            <a:off x="8112224" y="1340768"/>
            <a:ext cx="0" cy="50405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8">
            <a:extLst>
              <a:ext uri="{FF2B5EF4-FFF2-40B4-BE49-F238E27FC236}">
                <a16:creationId xmlns:a16="http://schemas.microsoft.com/office/drawing/2014/main" id="{7D35710A-B38B-493F-9B09-F184A1E585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3544875"/>
              </p:ext>
            </p:extLst>
          </p:nvPr>
        </p:nvGraphicFramePr>
        <p:xfrm>
          <a:off x="7770342" y="1916833"/>
          <a:ext cx="26987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26720" imgH="164880" progId="Equation.DSMT4">
                  <p:embed/>
                </p:oleObj>
              </mc:Choice>
              <mc:Fallback>
                <p:oleObj name="Equation" r:id="rId32" imgW="126720" imgH="164880" progId="Equation.DSMT4">
                  <p:embed/>
                  <p:pic>
                    <p:nvPicPr>
                      <p:cNvPr id="28" name="Object 8">
                        <a:extLst>
                          <a:ext uri="{FF2B5EF4-FFF2-40B4-BE49-F238E27FC236}">
                            <a16:creationId xmlns:a16="http://schemas.microsoft.com/office/drawing/2014/main" id="{7D35710A-B38B-493F-9B09-F184A1E585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0342" y="1916833"/>
                        <a:ext cx="269875" cy="3508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F5A1ACB9-0326-41C8-98FA-A25C43C91646}"/>
              </a:ext>
            </a:extLst>
          </p:cNvPr>
          <p:cNvCxnSpPr>
            <a:cxnSpLocks/>
          </p:cNvCxnSpPr>
          <p:nvPr/>
        </p:nvCxnSpPr>
        <p:spPr>
          <a:xfrm flipV="1">
            <a:off x="8157492" y="1628800"/>
            <a:ext cx="495672" cy="44043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8">
            <a:extLst>
              <a:ext uri="{FF2B5EF4-FFF2-40B4-BE49-F238E27FC236}">
                <a16:creationId xmlns:a16="http://schemas.microsoft.com/office/drawing/2014/main" id="{77D09FA2-954C-42DA-8144-7759A22ED7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5535022"/>
              </p:ext>
            </p:extLst>
          </p:nvPr>
        </p:nvGraphicFramePr>
        <p:xfrm>
          <a:off x="8445500" y="1425575"/>
          <a:ext cx="458788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15640" imgH="164880" progId="Equation.DSMT4">
                  <p:embed/>
                </p:oleObj>
              </mc:Choice>
              <mc:Fallback>
                <p:oleObj name="Equation" r:id="rId34" imgW="215640" imgH="164880" progId="Equation.DSMT4">
                  <p:embed/>
                  <p:pic>
                    <p:nvPicPr>
                      <p:cNvPr id="30" name="Object 8">
                        <a:extLst>
                          <a:ext uri="{FF2B5EF4-FFF2-40B4-BE49-F238E27FC236}">
                            <a16:creationId xmlns:a16="http://schemas.microsoft.com/office/drawing/2014/main" id="{77D09FA2-954C-42DA-8144-7759A22ED7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5500" y="1425575"/>
                        <a:ext cx="458788" cy="3508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1F501B1B-5615-4632-885B-B4116B625151}"/>
              </a:ext>
            </a:extLst>
          </p:cNvPr>
          <p:cNvCxnSpPr/>
          <p:nvPr/>
        </p:nvCxnSpPr>
        <p:spPr>
          <a:xfrm>
            <a:off x="8949456" y="1340768"/>
            <a:ext cx="0" cy="50405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Object 8">
            <a:extLst>
              <a:ext uri="{FF2B5EF4-FFF2-40B4-BE49-F238E27FC236}">
                <a16:creationId xmlns:a16="http://schemas.microsoft.com/office/drawing/2014/main" id="{07EA3B03-036C-4208-A53E-1048A71205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8177024"/>
              </p:ext>
            </p:extLst>
          </p:nvPr>
        </p:nvGraphicFramePr>
        <p:xfrm>
          <a:off x="8675689" y="1916114"/>
          <a:ext cx="2698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26720" imgH="177480" progId="Equation.DSMT4">
                  <p:embed/>
                </p:oleObj>
              </mc:Choice>
              <mc:Fallback>
                <p:oleObj name="Equation" r:id="rId36" imgW="126720" imgH="177480" progId="Equation.DSMT4">
                  <p:embed/>
                  <p:pic>
                    <p:nvPicPr>
                      <p:cNvPr id="32" name="Object 8">
                        <a:extLst>
                          <a:ext uri="{FF2B5EF4-FFF2-40B4-BE49-F238E27FC236}">
                            <a16:creationId xmlns:a16="http://schemas.microsoft.com/office/drawing/2014/main" id="{07EA3B03-036C-4208-A53E-1048A71205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75689" y="1916114"/>
                        <a:ext cx="269875" cy="3778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17">
            <a:extLst>
              <a:ext uri="{FF2B5EF4-FFF2-40B4-BE49-F238E27FC236}">
                <a16:creationId xmlns:a16="http://schemas.microsoft.com/office/drawing/2014/main" id="{AE8BC543-99A4-4A83-8D5B-A4CD267B9A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5520" y="2060848"/>
            <a:ext cx="258390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The remainder is 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530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9" grpId="0"/>
      <p:bldP spid="2070" grpId="0"/>
      <p:bldP spid="26" grpId="0"/>
      <p:bldP spid="16" grpId="0"/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A5045DF8-83D2-45F7-AE39-5B17AE2A9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5360" y="274638"/>
            <a:ext cx="8712968" cy="38825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2500" dirty="0"/>
              <a:t>II) Find the remainder using the Remainder theorem:</a:t>
            </a:r>
          </a:p>
        </p:txBody>
      </p:sp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C36F1BF3-6A6A-4334-BEB2-3D169F0C1F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8889675"/>
              </p:ext>
            </p:extLst>
          </p:nvPr>
        </p:nvGraphicFramePr>
        <p:xfrm>
          <a:off x="1847528" y="620689"/>
          <a:ext cx="3386138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00200" imgH="304800" progId="Equation.DSMT4">
                  <p:embed/>
                </p:oleObj>
              </mc:Choice>
              <mc:Fallback>
                <p:oleObj name="Equation" r:id="rId4" imgW="1600200" imgH="30480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C36F1BF3-6A6A-4334-BEB2-3D169F0C1F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528" y="620689"/>
                        <a:ext cx="3386138" cy="64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3">
            <a:extLst>
              <a:ext uri="{FF2B5EF4-FFF2-40B4-BE49-F238E27FC236}">
                <a16:creationId xmlns:a16="http://schemas.microsoft.com/office/drawing/2014/main" id="{7A8B4F74-E11A-4E42-8E00-DC1294C6CE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513" y="2132857"/>
            <a:ext cx="792956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Century Schoolbook" pitchFamily="18" charset="0"/>
              </a:rPr>
              <a:t>ii: When the equation:                                     is divided by</a:t>
            </a:r>
          </a:p>
          <a:p>
            <a:pPr eaLnBrk="1" hangingPunct="1"/>
            <a:r>
              <a:rPr lang="en-CA" sz="2200">
                <a:latin typeface="Century Schoolbook" pitchFamily="18" charset="0"/>
              </a:rPr>
              <a:t>                then remainder is 1.  What is the value of “m”? </a:t>
            </a:r>
          </a:p>
        </p:txBody>
      </p:sp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A5F895F2-673B-45EC-AE15-D13F1EB697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983551"/>
              </p:ext>
            </p:extLst>
          </p:nvPr>
        </p:nvGraphicFramePr>
        <p:xfrm>
          <a:off x="4878512" y="2132857"/>
          <a:ext cx="2370138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43000" imgH="215900" progId="Equation.DSMT4">
                  <p:embed/>
                </p:oleObj>
              </mc:Choice>
              <mc:Fallback>
                <p:oleObj name="Equation" r:id="rId6" imgW="1143000" imgH="215900" progId="Equation.DSMT4">
                  <p:embed/>
                  <p:pic>
                    <p:nvPicPr>
                      <p:cNvPr id="9" name="Object 2">
                        <a:extLst>
                          <a:ext uri="{FF2B5EF4-FFF2-40B4-BE49-F238E27FC236}">
                            <a16:creationId xmlns:a16="http://schemas.microsoft.com/office/drawing/2014/main" id="{A5F895F2-673B-45EC-AE15-D13F1EB697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8512" y="2132857"/>
                        <a:ext cx="2370138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>
            <a:extLst>
              <a:ext uri="{FF2B5EF4-FFF2-40B4-BE49-F238E27FC236}">
                <a16:creationId xmlns:a16="http://schemas.microsoft.com/office/drawing/2014/main" id="{4A2FB719-8876-455B-AFE9-67AA4B4508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919218"/>
              </p:ext>
            </p:extLst>
          </p:nvPr>
        </p:nvGraphicFramePr>
        <p:xfrm>
          <a:off x="2060701" y="2490043"/>
          <a:ext cx="92868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391" imgH="253890" progId="Equation.DSMT4">
                  <p:embed/>
                </p:oleObj>
              </mc:Choice>
              <mc:Fallback>
                <p:oleObj name="Equation" r:id="rId8" imgW="482391" imgH="253890" progId="Equation.DSMT4">
                  <p:embed/>
                  <p:pic>
                    <p:nvPicPr>
                      <p:cNvPr id="10" name="Object 3">
                        <a:extLst>
                          <a:ext uri="{FF2B5EF4-FFF2-40B4-BE49-F238E27FC236}">
                            <a16:creationId xmlns:a16="http://schemas.microsoft.com/office/drawing/2014/main" id="{4A2FB719-8876-455B-AFE9-67AA4B4508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0701" y="2490043"/>
                        <a:ext cx="928687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le 1">
            <a:extLst>
              <a:ext uri="{FF2B5EF4-FFF2-40B4-BE49-F238E27FC236}">
                <a16:creationId xmlns:a16="http://schemas.microsoft.com/office/drawing/2014/main" id="{7883495D-AB0E-4E36-BEA4-2E02B5DA04F0}"/>
              </a:ext>
            </a:extLst>
          </p:cNvPr>
          <p:cNvSpPr txBox="1">
            <a:spLocks/>
          </p:cNvSpPr>
          <p:nvPr/>
        </p:nvSpPr>
        <p:spPr>
          <a:xfrm>
            <a:off x="1703512" y="4149080"/>
            <a:ext cx="8750176" cy="850106"/>
          </a:xfrm>
          <a:prstGeom prst="rect">
            <a:avLst/>
          </a:prstGeom>
        </p:spPr>
        <p:txBody>
          <a:bodyPr vert="horz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en-CA"/>
          </a:p>
        </p:txBody>
      </p:sp>
      <p:graphicFrame>
        <p:nvGraphicFramePr>
          <p:cNvPr id="12" name="Object 4">
            <a:extLst>
              <a:ext uri="{FF2B5EF4-FFF2-40B4-BE49-F238E27FC236}">
                <a16:creationId xmlns:a16="http://schemas.microsoft.com/office/drawing/2014/main" id="{31C7B138-8573-4550-96C9-8380BE4122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5321501"/>
              </p:ext>
            </p:extLst>
          </p:nvPr>
        </p:nvGraphicFramePr>
        <p:xfrm>
          <a:off x="4871864" y="4077072"/>
          <a:ext cx="1930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63225" imgH="215806" progId="Equation.DSMT4">
                  <p:embed/>
                </p:oleObj>
              </mc:Choice>
              <mc:Fallback>
                <p:oleObj name="Equation" r:id="rId10" imgW="863225" imgH="215806" progId="Equation.DSMT4">
                  <p:embed/>
                  <p:pic>
                    <p:nvPicPr>
                      <p:cNvPr id="12" name="Object 4">
                        <a:extLst>
                          <a:ext uri="{FF2B5EF4-FFF2-40B4-BE49-F238E27FC236}">
                            <a16:creationId xmlns:a16="http://schemas.microsoft.com/office/drawing/2014/main" id="{31C7B138-8573-4550-96C9-8380BE4122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1864" y="4077072"/>
                        <a:ext cx="1930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3">
            <a:extLst>
              <a:ext uri="{FF2B5EF4-FFF2-40B4-BE49-F238E27FC236}">
                <a16:creationId xmlns:a16="http://schemas.microsoft.com/office/drawing/2014/main" id="{D33418FA-FC7C-49A4-B1FA-DE7832FA05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5521" y="4221088"/>
            <a:ext cx="7929563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CA" sz="2100">
                <a:latin typeface="Century Schoolbook (body)"/>
              </a:rPr>
              <a:t>iii) when the equation:                                 is divided by (3x+1) the remainder is 11. Find the value of “m”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4356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3512" y="232436"/>
            <a:ext cx="8712968" cy="85010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2500"/>
              <a:t>Practice: Find the remainder using the Remainder theorem: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1568846"/>
              </p:ext>
            </p:extLst>
          </p:nvPr>
        </p:nvGraphicFramePr>
        <p:xfrm>
          <a:off x="1775520" y="1154551"/>
          <a:ext cx="3386138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00200" imgH="304800" progId="Equation.DSMT4">
                  <p:embed/>
                </p:oleObj>
              </mc:Choice>
              <mc:Fallback>
                <p:oleObj name="Equation" r:id="rId4" imgW="1600200" imgH="304800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5520" y="1154551"/>
                        <a:ext cx="3386138" cy="64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2" name="TextBox 4"/>
          <p:cNvSpPr txBox="1">
            <a:spLocks noChangeArrowheads="1"/>
          </p:cNvSpPr>
          <p:nvPr/>
        </p:nvSpPr>
        <p:spPr bwMode="auto">
          <a:xfrm>
            <a:off x="5704584" y="1339627"/>
            <a:ext cx="3857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Make the dividend equal to f(x)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1685569"/>
              </p:ext>
            </p:extLst>
          </p:nvPr>
        </p:nvGraphicFramePr>
        <p:xfrm>
          <a:off x="2063553" y="1916832"/>
          <a:ext cx="284797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45616" imgH="266584" progId="Equation.DSMT4">
                  <p:embed/>
                </p:oleObj>
              </mc:Choice>
              <mc:Fallback>
                <p:oleObj name="Equation" r:id="rId6" imgW="1345616" imgH="266584" progId="Equation.DSMT4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553" y="1916832"/>
                        <a:ext cx="2847975" cy="565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3" name="TextBox 6"/>
          <p:cNvSpPr txBox="1">
            <a:spLocks noChangeArrowheads="1"/>
          </p:cNvSpPr>
          <p:nvPr/>
        </p:nvSpPr>
        <p:spPr bwMode="auto">
          <a:xfrm>
            <a:off x="5840215" y="1981920"/>
            <a:ext cx="3857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Use the divisor to find “k”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2072474"/>
              </p:ext>
            </p:extLst>
          </p:nvPr>
        </p:nvGraphicFramePr>
        <p:xfrm>
          <a:off x="6216452" y="2553421"/>
          <a:ext cx="13970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60113" imgH="177723" progId="Equation.DSMT4">
                  <p:embed/>
                </p:oleObj>
              </mc:Choice>
              <mc:Fallback>
                <p:oleObj name="Equation" r:id="rId8" imgW="660113" imgH="177723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6452" y="2553421"/>
                        <a:ext cx="1397000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8062705"/>
              </p:ext>
            </p:extLst>
          </p:nvPr>
        </p:nvGraphicFramePr>
        <p:xfrm>
          <a:off x="6840340" y="3064596"/>
          <a:ext cx="860425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06224" imgH="431613" progId="Equation.DSMT4">
                  <p:embed/>
                </p:oleObj>
              </mc:Choice>
              <mc:Fallback>
                <p:oleObj name="Equation" r:id="rId10" imgW="406224" imgH="431613" progId="Equation.DSMT4">
                  <p:embed/>
                  <p:pic>
                    <p:nvPicPr>
                      <p:cNvPr id="30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0340" y="3064596"/>
                        <a:ext cx="860425" cy="917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6214864"/>
              </p:ext>
            </p:extLst>
          </p:nvPr>
        </p:nvGraphicFramePr>
        <p:xfrm>
          <a:off x="2000052" y="2570883"/>
          <a:ext cx="3840162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12900" imgH="292100" progId="Equation.DSMT4">
                  <p:embed/>
                </p:oleObj>
              </mc:Choice>
              <mc:Fallback>
                <p:oleObj name="Equation" r:id="rId12" imgW="1612900" imgH="292100" progId="Equation.DSMT4">
                  <p:embed/>
                  <p:pic>
                    <p:nvPicPr>
                      <p:cNvPr id="307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052" y="2570883"/>
                        <a:ext cx="3840162" cy="696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7814734"/>
              </p:ext>
            </p:extLst>
          </p:nvPr>
        </p:nvGraphicFramePr>
        <p:xfrm>
          <a:off x="2911277" y="3464646"/>
          <a:ext cx="171450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85502" imgH="177723" progId="Equation.DSMT4">
                  <p:embed/>
                </p:oleObj>
              </mc:Choice>
              <mc:Fallback>
                <p:oleObj name="Equation" r:id="rId14" imgW="685502" imgH="177723" progId="Equation.DSMT4">
                  <p:embed/>
                  <p:pic>
                    <p:nvPicPr>
                      <p:cNvPr id="307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1277" y="3464646"/>
                        <a:ext cx="1714500" cy="446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5299393"/>
              </p:ext>
            </p:extLst>
          </p:nvPr>
        </p:nvGraphicFramePr>
        <p:xfrm>
          <a:off x="2884290" y="4177433"/>
          <a:ext cx="74136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53670" imgH="177569" progId="Equation.DSMT4">
                  <p:embed/>
                </p:oleObj>
              </mc:Choice>
              <mc:Fallback>
                <p:oleObj name="Equation" r:id="rId16" imgW="253670" imgH="177569" progId="Equation.DSMT4">
                  <p:embed/>
                  <p:pic>
                    <p:nvPicPr>
                      <p:cNvPr id="308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4290" y="4177433"/>
                        <a:ext cx="741363" cy="519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39213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" grpId="0"/>
      <p:bldP spid="308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1504" y="274638"/>
            <a:ext cx="8712968" cy="77809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III) Finding a Missing Constant Using the Remainder Theorem:</a:t>
            </a:r>
          </a:p>
        </p:txBody>
      </p:sp>
      <p:sp>
        <p:nvSpPr>
          <p:cNvPr id="4110" name="TextBox 3"/>
          <p:cNvSpPr txBox="1">
            <a:spLocks noChangeArrowheads="1"/>
          </p:cNvSpPr>
          <p:nvPr/>
        </p:nvSpPr>
        <p:spPr bwMode="auto">
          <a:xfrm>
            <a:off x="1840881" y="1196753"/>
            <a:ext cx="792956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Century Schoolbook"/>
              </a:rPr>
              <a:t>Ex: When the equation                                is divided by</a:t>
            </a:r>
          </a:p>
          <a:p>
            <a:pPr eaLnBrk="1" hangingPunct="1"/>
            <a:r>
              <a:rPr lang="en-CA" sz="2200">
                <a:latin typeface="Century Schoolbook"/>
              </a:rPr>
              <a:t>                then remainder is 1.  What is the value of “m”? </a:t>
            </a:r>
            <a:endParaRPr lang="en-CA" sz="2200">
              <a:latin typeface="Century Schoolbook" pitchFamily="18" charset="0"/>
            </a:endParaRP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3648247"/>
              </p:ext>
            </p:extLst>
          </p:nvPr>
        </p:nvGraphicFramePr>
        <p:xfrm>
          <a:off x="5015880" y="1196753"/>
          <a:ext cx="2370138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43000" imgH="215900" progId="Equation.DSMT4">
                  <p:embed/>
                </p:oleObj>
              </mc:Choice>
              <mc:Fallback>
                <p:oleObj name="Equation" r:id="rId4" imgW="1143000" imgH="215900" progId="Equation.DSMT4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5880" y="1196753"/>
                        <a:ext cx="2370138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3608651"/>
              </p:ext>
            </p:extLst>
          </p:nvPr>
        </p:nvGraphicFramePr>
        <p:xfrm>
          <a:off x="2198069" y="1553939"/>
          <a:ext cx="92868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82391" imgH="253890" progId="Equation.DSMT4">
                  <p:embed/>
                </p:oleObj>
              </mc:Choice>
              <mc:Fallback>
                <p:oleObj name="Equation" r:id="rId6" imgW="482391" imgH="253890" progId="Equation.DSMT4">
                  <p:embed/>
                  <p:pic>
                    <p:nvPicPr>
                      <p:cNvPr id="40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8069" y="1553939"/>
                        <a:ext cx="928687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1" name="TextBox 6"/>
          <p:cNvSpPr txBox="1">
            <a:spLocks noChangeArrowheads="1"/>
          </p:cNvSpPr>
          <p:nvPr/>
        </p:nvSpPr>
        <p:spPr bwMode="auto">
          <a:xfrm>
            <a:off x="5769944" y="2268314"/>
            <a:ext cx="3857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Make the dividend equal to f(x)</a:t>
            </a:r>
          </a:p>
        </p:txBody>
      </p:sp>
      <p:sp>
        <p:nvSpPr>
          <p:cNvPr id="4112" name="TextBox 7"/>
          <p:cNvSpPr txBox="1">
            <a:spLocks noChangeArrowheads="1"/>
          </p:cNvSpPr>
          <p:nvPr/>
        </p:nvSpPr>
        <p:spPr bwMode="auto">
          <a:xfrm>
            <a:off x="6555755" y="3011264"/>
            <a:ext cx="3214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Use the divisor to find “k”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8153072"/>
              </p:ext>
            </p:extLst>
          </p:nvPr>
        </p:nvGraphicFramePr>
        <p:xfrm>
          <a:off x="2086944" y="2196878"/>
          <a:ext cx="345122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62978" imgH="266584" progId="Equation.DSMT4">
                  <p:embed/>
                </p:oleObj>
              </mc:Choice>
              <mc:Fallback>
                <p:oleObj name="Equation" r:id="rId8" imgW="1662978" imgH="266584" progId="Equation.DSMT4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6944" y="2196878"/>
                        <a:ext cx="3451225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8314740"/>
              </p:ext>
            </p:extLst>
          </p:nvPr>
        </p:nvGraphicFramePr>
        <p:xfrm>
          <a:off x="7265368" y="3482752"/>
          <a:ext cx="1147762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96641" imgH="177723" progId="Equation.DSMT4">
                  <p:embed/>
                </p:oleObj>
              </mc:Choice>
              <mc:Fallback>
                <p:oleObj name="Equation" r:id="rId10" imgW="596641" imgH="177723" progId="Equation.DSMT4">
                  <p:embed/>
                  <p:pic>
                    <p:nvPicPr>
                      <p:cNvPr id="41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5368" y="3482752"/>
                        <a:ext cx="1147762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4468734"/>
              </p:ext>
            </p:extLst>
          </p:nvPr>
        </p:nvGraphicFramePr>
        <p:xfrm>
          <a:off x="7705106" y="3997102"/>
          <a:ext cx="70802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68140" imgH="177723" progId="Equation.DSMT4">
                  <p:embed/>
                </p:oleObj>
              </mc:Choice>
              <mc:Fallback>
                <p:oleObj name="Equation" r:id="rId12" imgW="368140" imgH="177723" progId="Equation.DSMT4">
                  <p:embed/>
                  <p:pic>
                    <p:nvPicPr>
                      <p:cNvPr id="410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5106" y="3997102"/>
                        <a:ext cx="708025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6296098"/>
              </p:ext>
            </p:extLst>
          </p:nvPr>
        </p:nvGraphicFramePr>
        <p:xfrm>
          <a:off x="1739281" y="2768377"/>
          <a:ext cx="4213225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2000" imgH="292100" progId="Equation.DSMT4">
                  <p:embed/>
                </p:oleObj>
              </mc:Choice>
              <mc:Fallback>
                <p:oleObj name="Equation" r:id="rId14" imgW="2032000" imgH="292100" progId="Equation.DSMT4">
                  <p:embed/>
                  <p:pic>
                    <p:nvPicPr>
                      <p:cNvPr id="410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9281" y="2768377"/>
                        <a:ext cx="4213225" cy="608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3" name="TextBox 12"/>
          <p:cNvSpPr txBox="1">
            <a:spLocks noChangeArrowheads="1"/>
          </p:cNvSpPr>
          <p:nvPr/>
        </p:nvSpPr>
        <p:spPr bwMode="auto">
          <a:xfrm>
            <a:off x="6555755" y="4511453"/>
            <a:ext cx="32146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Plug in the remainder and solve for “m”</a:t>
            </a:r>
          </a:p>
        </p:txBody>
      </p:sp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8570650"/>
              </p:ext>
            </p:extLst>
          </p:nvPr>
        </p:nvGraphicFramePr>
        <p:xfrm>
          <a:off x="2372694" y="3411315"/>
          <a:ext cx="3633787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52600" imgH="292100" progId="Equation.DSMT4">
                  <p:embed/>
                </p:oleObj>
              </mc:Choice>
              <mc:Fallback>
                <p:oleObj name="Equation" r:id="rId16" imgW="1752600" imgH="292100" progId="Equation.DSMT4">
                  <p:embed/>
                  <p:pic>
                    <p:nvPicPr>
                      <p:cNvPr id="410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2694" y="3411315"/>
                        <a:ext cx="3633787" cy="608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564238"/>
              </p:ext>
            </p:extLst>
          </p:nvPr>
        </p:nvGraphicFramePr>
        <p:xfrm>
          <a:off x="2912443" y="4165378"/>
          <a:ext cx="3028950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459866" imgH="253890" progId="Equation.DSMT4">
                  <p:embed/>
                </p:oleObj>
              </mc:Choice>
              <mc:Fallback>
                <p:oleObj name="Equation" r:id="rId18" imgW="1459866" imgH="253890" progId="Equation.DSMT4">
                  <p:embed/>
                  <p:pic>
                    <p:nvPicPr>
                      <p:cNvPr id="410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2443" y="4165378"/>
                        <a:ext cx="3028950" cy="528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054079"/>
              </p:ext>
            </p:extLst>
          </p:nvPr>
        </p:nvGraphicFramePr>
        <p:xfrm>
          <a:off x="4055443" y="4776564"/>
          <a:ext cx="1897062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14400" imgH="254000" progId="Equation.DSMT4">
                  <p:embed/>
                </p:oleObj>
              </mc:Choice>
              <mc:Fallback>
                <p:oleObj name="Equation" r:id="rId20" imgW="914400" imgH="254000" progId="Equation.DSMT4">
                  <p:embed/>
                  <p:pic>
                    <p:nvPicPr>
                      <p:cNvPr id="4106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5443" y="4776564"/>
                        <a:ext cx="1897062" cy="528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1146300"/>
              </p:ext>
            </p:extLst>
          </p:nvPr>
        </p:nvGraphicFramePr>
        <p:xfrm>
          <a:off x="4698380" y="5348064"/>
          <a:ext cx="1658938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99753" imgH="253890" progId="Equation.DSMT4">
                  <p:embed/>
                </p:oleObj>
              </mc:Choice>
              <mc:Fallback>
                <p:oleObj name="Equation" r:id="rId22" imgW="799753" imgH="253890" progId="Equation.DSMT4">
                  <p:embed/>
                  <p:pic>
                    <p:nvPicPr>
                      <p:cNvPr id="410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8380" y="5348064"/>
                        <a:ext cx="1658938" cy="528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2681022"/>
              </p:ext>
            </p:extLst>
          </p:nvPr>
        </p:nvGraphicFramePr>
        <p:xfrm>
          <a:off x="4984131" y="5911627"/>
          <a:ext cx="1630363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83693" imgH="177646" progId="Equation.DSMT4">
                  <p:embed/>
                </p:oleObj>
              </mc:Choice>
              <mc:Fallback>
                <p:oleObj name="Equation" r:id="rId24" imgW="583693" imgH="177646" progId="Equation.DSMT4">
                  <p:embed/>
                  <p:pic>
                    <p:nvPicPr>
                      <p:cNvPr id="4108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4131" y="5911627"/>
                        <a:ext cx="1630363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24513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0" grpId="0"/>
      <p:bldP spid="4111" grpId="0"/>
      <p:bldP spid="4112" grpId="0"/>
      <p:bldP spid="41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3512" y="274638"/>
            <a:ext cx="8750176" cy="85010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/>
              <a:t>Practice: when the equation:</a:t>
            </a:r>
            <a:br>
              <a:rPr lang="en-CA"/>
            </a:br>
            <a:r>
              <a:rPr lang="en-CA"/>
              <a:t>is divided by (3x+1) the remainder is 11. Find m</a:t>
            </a:r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6313555"/>
              </p:ext>
            </p:extLst>
          </p:nvPr>
        </p:nvGraphicFramePr>
        <p:xfrm>
          <a:off x="7104112" y="188640"/>
          <a:ext cx="1930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63225" imgH="215806" progId="Equation.DSMT4">
                  <p:embed/>
                </p:oleObj>
              </mc:Choice>
              <mc:Fallback>
                <p:oleObj name="Equation" r:id="rId4" imgW="863225" imgH="215806" progId="Equation.DSMT4">
                  <p:embed/>
                  <p:pic>
                    <p:nvPicPr>
                      <p:cNvPr id="512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4112" y="188640"/>
                        <a:ext cx="1930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6296848"/>
              </p:ext>
            </p:extLst>
          </p:nvPr>
        </p:nvGraphicFramePr>
        <p:xfrm>
          <a:off x="2194720" y="1259334"/>
          <a:ext cx="3065463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71600" imgH="266700" progId="Equation.DSMT4">
                  <p:embed/>
                </p:oleObj>
              </mc:Choice>
              <mc:Fallback>
                <p:oleObj name="Equation" r:id="rId6" imgW="1371600" imgH="266700" progId="Equation.DSMT4">
                  <p:embed/>
                  <p:pic>
                    <p:nvPicPr>
                      <p:cNvPr id="512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4720" y="1259334"/>
                        <a:ext cx="3065463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8410356"/>
              </p:ext>
            </p:extLst>
          </p:nvPr>
        </p:nvGraphicFramePr>
        <p:xfrm>
          <a:off x="1974057" y="1891159"/>
          <a:ext cx="4398962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68500" imgH="292100" progId="Equation.DSMT4">
                  <p:embed/>
                </p:oleObj>
              </mc:Choice>
              <mc:Fallback>
                <p:oleObj name="Equation" r:id="rId8" imgW="1968500" imgH="292100" progId="Equation.DSMT4">
                  <p:embed/>
                  <p:pic>
                    <p:nvPicPr>
                      <p:cNvPr id="512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4057" y="1891159"/>
                        <a:ext cx="4398962" cy="654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519603"/>
              </p:ext>
            </p:extLst>
          </p:nvPr>
        </p:nvGraphicFramePr>
        <p:xfrm>
          <a:off x="3331370" y="2616646"/>
          <a:ext cx="3065463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71600" imgH="266700" progId="Equation.DSMT4">
                  <p:embed/>
                </p:oleObj>
              </mc:Choice>
              <mc:Fallback>
                <p:oleObj name="Equation" r:id="rId10" imgW="1371600" imgH="266700" progId="Equation.DSMT4">
                  <p:embed/>
                  <p:pic>
                    <p:nvPicPr>
                      <p:cNvPr id="512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1370" y="2616646"/>
                        <a:ext cx="3065463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6062327"/>
              </p:ext>
            </p:extLst>
          </p:nvPr>
        </p:nvGraphicFramePr>
        <p:xfrm>
          <a:off x="3791744" y="3284984"/>
          <a:ext cx="2611438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67893" imgH="431613" progId="Equation.DSMT4">
                  <p:embed/>
                </p:oleObj>
              </mc:Choice>
              <mc:Fallback>
                <p:oleObj name="Equation" r:id="rId12" imgW="1167893" imgH="431613" progId="Equation.DSMT4">
                  <p:embed/>
                  <p:pic>
                    <p:nvPicPr>
                      <p:cNvPr id="512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1744" y="3284984"/>
                        <a:ext cx="2611438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5868188"/>
              </p:ext>
            </p:extLst>
          </p:nvPr>
        </p:nvGraphicFramePr>
        <p:xfrm>
          <a:off x="3759995" y="4045396"/>
          <a:ext cx="1617663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23586" imgH="431613" progId="Equation.DSMT4">
                  <p:embed/>
                </p:oleObj>
              </mc:Choice>
              <mc:Fallback>
                <p:oleObj name="Equation" r:id="rId14" imgW="723586" imgH="431613" progId="Equation.DSMT4">
                  <p:embed/>
                  <p:pic>
                    <p:nvPicPr>
                      <p:cNvPr id="512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995" y="4045396"/>
                        <a:ext cx="1617663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848757"/>
              </p:ext>
            </p:extLst>
          </p:nvPr>
        </p:nvGraphicFramePr>
        <p:xfrm>
          <a:off x="4253707" y="5147122"/>
          <a:ext cx="1077912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82181" imgH="177646" progId="Equation.DSMT4">
                  <p:embed/>
                </p:oleObj>
              </mc:Choice>
              <mc:Fallback>
                <p:oleObj name="Equation" r:id="rId16" imgW="482181" imgH="177646" progId="Equation.DSMT4">
                  <p:embed/>
                  <p:pic>
                    <p:nvPicPr>
                      <p:cNvPr id="512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3707" y="5147122"/>
                        <a:ext cx="1077912" cy="398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705619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D1C5C53-5DBB-4BB9-926E-37FFE66902AA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775520" y="188640"/>
                <a:ext cx="8190223" cy="816308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CA"/>
                  <a:t>Ex: Given the graph of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/>
                  <a:t>, what is the remainder when it is divided by </a:t>
                </a:r>
                <a:r>
                  <a:rPr lang="en-CA" err="1"/>
                  <a:t>i</a:t>
                </a:r>
                <a:r>
                  <a:rPr lang="en-CA"/>
                  <a:t>) (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−3)</m:t>
                    </m:r>
                  </m:oMath>
                </a14:m>
                <a:r>
                  <a:rPr lang="en-CA"/>
                  <a:t>?   ii) (x – 1)?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D1C5C53-5DBB-4BB9-926E-37FFE66902A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775520" y="188640"/>
                <a:ext cx="8190223" cy="816308"/>
              </a:xfrm>
              <a:blipFill>
                <a:blip r:embed="rId4"/>
                <a:stretch>
                  <a:fillRect l="-1116" t="-10448" b="-89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107">
            <a:extLst>
              <a:ext uri="{FF2B5EF4-FFF2-40B4-BE49-F238E27FC236}">
                <a16:creationId xmlns:a16="http://schemas.microsoft.com/office/drawing/2014/main" id="{57409B05-5C70-4EDC-A88E-C4080D74AAC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29880" y="1009328"/>
            <a:ext cx="4046538" cy="2356442"/>
            <a:chOff x="-187" y="678"/>
            <a:chExt cx="6144" cy="3228"/>
          </a:xfrm>
        </p:grpSpPr>
        <p:sp>
          <p:nvSpPr>
            <p:cNvPr id="5" name="AutoShape 106">
              <a:extLst>
                <a:ext uri="{FF2B5EF4-FFF2-40B4-BE49-F238E27FC236}">
                  <a16:creationId xmlns:a16="http://schemas.microsoft.com/office/drawing/2014/main" id="{9B113C6F-E724-4390-8BF7-99EF861D0187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87" y="684"/>
              <a:ext cx="6144" cy="3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" name="Rectangle 108">
              <a:extLst>
                <a:ext uri="{FF2B5EF4-FFF2-40B4-BE49-F238E27FC236}">
                  <a16:creationId xmlns:a16="http://schemas.microsoft.com/office/drawing/2014/main" id="{F234AA48-6AD0-436B-865A-FA1C97A87B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1" y="690"/>
              <a:ext cx="6132" cy="3210"/>
            </a:xfrm>
            <a:prstGeom prst="rect">
              <a:avLst/>
            </a:prstGeom>
            <a:solidFill>
              <a:srgbClr val="FFFFFF"/>
            </a:solidFill>
            <a:ln w="6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" name="Line 109">
              <a:extLst>
                <a:ext uri="{FF2B5EF4-FFF2-40B4-BE49-F238E27FC236}">
                  <a16:creationId xmlns:a16="http://schemas.microsoft.com/office/drawing/2014/main" id="{1C538EA2-A1A1-4AA9-A60B-695D30D00C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" name="Line 110">
              <a:extLst>
                <a:ext uri="{FF2B5EF4-FFF2-40B4-BE49-F238E27FC236}">
                  <a16:creationId xmlns:a16="http://schemas.microsoft.com/office/drawing/2014/main" id="{69650A7C-9210-4FDD-8B97-00432E1109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3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Line 111">
              <a:extLst>
                <a:ext uri="{FF2B5EF4-FFF2-40B4-BE49-F238E27FC236}">
                  <a16:creationId xmlns:a16="http://schemas.microsoft.com/office/drawing/2014/main" id="{B12CC259-74C4-4229-8883-753EE05F944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95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" name="Line 112">
              <a:extLst>
                <a:ext uri="{FF2B5EF4-FFF2-40B4-BE49-F238E27FC236}">
                  <a16:creationId xmlns:a16="http://schemas.microsoft.com/office/drawing/2014/main" id="{049D1F3E-D25C-478D-99CE-4B7A5607C4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01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Line 113">
              <a:extLst>
                <a:ext uri="{FF2B5EF4-FFF2-40B4-BE49-F238E27FC236}">
                  <a16:creationId xmlns:a16="http://schemas.microsoft.com/office/drawing/2014/main" id="{E67167E1-1FFF-4A1D-8C07-1B68916F6D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33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114">
              <a:extLst>
                <a:ext uri="{FF2B5EF4-FFF2-40B4-BE49-F238E27FC236}">
                  <a16:creationId xmlns:a16="http://schemas.microsoft.com/office/drawing/2014/main" id="{83D31897-3B5D-4D60-86B8-89C18E4C02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39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115">
              <a:extLst>
                <a:ext uri="{FF2B5EF4-FFF2-40B4-BE49-F238E27FC236}">
                  <a16:creationId xmlns:a16="http://schemas.microsoft.com/office/drawing/2014/main" id="{6EF719A6-DFAE-4E9F-AB5E-15932BD4AB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65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116">
              <a:extLst>
                <a:ext uri="{FF2B5EF4-FFF2-40B4-BE49-F238E27FC236}">
                  <a16:creationId xmlns:a16="http://schemas.microsoft.com/office/drawing/2014/main" id="{035356FF-3391-475D-829A-30DDF8A646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71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117">
              <a:extLst>
                <a:ext uri="{FF2B5EF4-FFF2-40B4-BE49-F238E27FC236}">
                  <a16:creationId xmlns:a16="http://schemas.microsoft.com/office/drawing/2014/main" id="{0D31B3AB-9934-4B1C-A731-E6B4F5E8C6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03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118">
              <a:extLst>
                <a:ext uri="{FF2B5EF4-FFF2-40B4-BE49-F238E27FC236}">
                  <a16:creationId xmlns:a16="http://schemas.microsoft.com/office/drawing/2014/main" id="{24F318F8-B6F5-4D9D-A0EF-06ED065966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09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119">
              <a:extLst>
                <a:ext uri="{FF2B5EF4-FFF2-40B4-BE49-F238E27FC236}">
                  <a16:creationId xmlns:a16="http://schemas.microsoft.com/office/drawing/2014/main" id="{AD886311-90E2-442A-BEB2-515D96BE66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41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120">
              <a:extLst>
                <a:ext uri="{FF2B5EF4-FFF2-40B4-BE49-F238E27FC236}">
                  <a16:creationId xmlns:a16="http://schemas.microsoft.com/office/drawing/2014/main" id="{ACD857C0-BDF3-4B16-B757-1B67EF089D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47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121">
              <a:extLst>
                <a:ext uri="{FF2B5EF4-FFF2-40B4-BE49-F238E27FC236}">
                  <a16:creationId xmlns:a16="http://schemas.microsoft.com/office/drawing/2014/main" id="{C3C154B9-156A-4010-B795-8DF702EB74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79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122">
              <a:extLst>
                <a:ext uri="{FF2B5EF4-FFF2-40B4-BE49-F238E27FC236}">
                  <a16:creationId xmlns:a16="http://schemas.microsoft.com/office/drawing/2014/main" id="{94EA3B86-99CD-4C3A-8AA6-5C8710EF88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85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123">
              <a:extLst>
                <a:ext uri="{FF2B5EF4-FFF2-40B4-BE49-F238E27FC236}">
                  <a16:creationId xmlns:a16="http://schemas.microsoft.com/office/drawing/2014/main" id="{49E41332-75BF-4995-ADDA-68DDA3BCA9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55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124">
              <a:extLst>
                <a:ext uri="{FF2B5EF4-FFF2-40B4-BE49-F238E27FC236}">
                  <a16:creationId xmlns:a16="http://schemas.microsoft.com/office/drawing/2014/main" id="{EB88C125-0C08-4A59-99CE-228B2158B9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61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125">
              <a:extLst>
                <a:ext uri="{FF2B5EF4-FFF2-40B4-BE49-F238E27FC236}">
                  <a16:creationId xmlns:a16="http://schemas.microsoft.com/office/drawing/2014/main" id="{7F984B23-EB7C-48C5-9BDE-351E51CE86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93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126">
              <a:extLst>
                <a:ext uri="{FF2B5EF4-FFF2-40B4-BE49-F238E27FC236}">
                  <a16:creationId xmlns:a16="http://schemas.microsoft.com/office/drawing/2014/main" id="{78A0A28C-C37E-40D8-A9F2-9202084FE7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99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127">
              <a:extLst>
                <a:ext uri="{FF2B5EF4-FFF2-40B4-BE49-F238E27FC236}">
                  <a16:creationId xmlns:a16="http://schemas.microsoft.com/office/drawing/2014/main" id="{F6C861E1-816B-4F33-82B8-1C8E719B17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25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128">
              <a:extLst>
                <a:ext uri="{FF2B5EF4-FFF2-40B4-BE49-F238E27FC236}">
                  <a16:creationId xmlns:a16="http://schemas.microsoft.com/office/drawing/2014/main" id="{1403B66D-0CF9-4203-80EC-7225A57C4B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31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129">
              <a:extLst>
                <a:ext uri="{FF2B5EF4-FFF2-40B4-BE49-F238E27FC236}">
                  <a16:creationId xmlns:a16="http://schemas.microsoft.com/office/drawing/2014/main" id="{19D0EBFA-CA58-4E36-8875-8D6E7D9A1C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63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130">
              <a:extLst>
                <a:ext uri="{FF2B5EF4-FFF2-40B4-BE49-F238E27FC236}">
                  <a16:creationId xmlns:a16="http://schemas.microsoft.com/office/drawing/2014/main" id="{14789965-5906-4545-A4B0-A553E75BF3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69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131">
              <a:extLst>
                <a:ext uri="{FF2B5EF4-FFF2-40B4-BE49-F238E27FC236}">
                  <a16:creationId xmlns:a16="http://schemas.microsoft.com/office/drawing/2014/main" id="{9BD58FD9-2AB8-4E5C-B27A-F4DC60B4C4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01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132">
              <a:extLst>
                <a:ext uri="{FF2B5EF4-FFF2-40B4-BE49-F238E27FC236}">
                  <a16:creationId xmlns:a16="http://schemas.microsoft.com/office/drawing/2014/main" id="{B17B19F1-59D9-4887-9CB1-3B603AF342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07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133">
              <a:extLst>
                <a:ext uri="{FF2B5EF4-FFF2-40B4-BE49-F238E27FC236}">
                  <a16:creationId xmlns:a16="http://schemas.microsoft.com/office/drawing/2014/main" id="{E47E4AAD-A35B-4C31-800C-9CCFF88918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75" y="3432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134">
              <a:extLst>
                <a:ext uri="{FF2B5EF4-FFF2-40B4-BE49-F238E27FC236}">
                  <a16:creationId xmlns:a16="http://schemas.microsoft.com/office/drawing/2014/main" id="{3655A9C0-E06B-44A4-99D0-37D66EEF5B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75" y="3438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135">
              <a:extLst>
                <a:ext uri="{FF2B5EF4-FFF2-40B4-BE49-F238E27FC236}">
                  <a16:creationId xmlns:a16="http://schemas.microsoft.com/office/drawing/2014/main" id="{029A65FB-0159-4C6A-9A3F-2333A2032F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75" y="2976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136">
              <a:extLst>
                <a:ext uri="{FF2B5EF4-FFF2-40B4-BE49-F238E27FC236}">
                  <a16:creationId xmlns:a16="http://schemas.microsoft.com/office/drawing/2014/main" id="{922DA5C4-DBC0-4897-A113-B8922FA0D2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75" y="2982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137">
              <a:extLst>
                <a:ext uri="{FF2B5EF4-FFF2-40B4-BE49-F238E27FC236}">
                  <a16:creationId xmlns:a16="http://schemas.microsoft.com/office/drawing/2014/main" id="{F242BECE-7C92-444D-8FAC-81618678F9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75" y="2058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138">
              <a:extLst>
                <a:ext uri="{FF2B5EF4-FFF2-40B4-BE49-F238E27FC236}">
                  <a16:creationId xmlns:a16="http://schemas.microsoft.com/office/drawing/2014/main" id="{96FB081E-78CE-43E4-925C-F80502462F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75" y="2064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139">
              <a:extLst>
                <a:ext uri="{FF2B5EF4-FFF2-40B4-BE49-F238E27FC236}">
                  <a16:creationId xmlns:a16="http://schemas.microsoft.com/office/drawing/2014/main" id="{66C6FD43-A762-4563-BB61-2FCE88E429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75" y="1602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140">
              <a:extLst>
                <a:ext uri="{FF2B5EF4-FFF2-40B4-BE49-F238E27FC236}">
                  <a16:creationId xmlns:a16="http://schemas.microsoft.com/office/drawing/2014/main" id="{DED4AB23-A455-4C5E-9FD9-CE140D774D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75" y="1608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141">
              <a:extLst>
                <a:ext uri="{FF2B5EF4-FFF2-40B4-BE49-F238E27FC236}">
                  <a16:creationId xmlns:a16="http://schemas.microsoft.com/office/drawing/2014/main" id="{C971EE58-DF9E-4529-BDFC-AE293A68EC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75" y="1146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142">
              <a:extLst>
                <a:ext uri="{FF2B5EF4-FFF2-40B4-BE49-F238E27FC236}">
                  <a16:creationId xmlns:a16="http://schemas.microsoft.com/office/drawing/2014/main" id="{F1F2A17D-73DF-412B-BE8F-10499EA3D8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75" y="1152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143">
              <a:extLst>
                <a:ext uri="{FF2B5EF4-FFF2-40B4-BE49-F238E27FC236}">
                  <a16:creationId xmlns:a16="http://schemas.microsoft.com/office/drawing/2014/main" id="{5D3CA764-D25E-4D53-8791-6C7408D910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75" y="2514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144">
              <a:extLst>
                <a:ext uri="{FF2B5EF4-FFF2-40B4-BE49-F238E27FC236}">
                  <a16:creationId xmlns:a16="http://schemas.microsoft.com/office/drawing/2014/main" id="{91ECB928-8635-451C-A724-B50FE946B0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75" y="2520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145">
              <a:extLst>
                <a:ext uri="{FF2B5EF4-FFF2-40B4-BE49-F238E27FC236}">
                  <a16:creationId xmlns:a16="http://schemas.microsoft.com/office/drawing/2014/main" id="{6D4BB06A-7EFA-420A-A554-2BD3B04F31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75" y="2526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146">
              <a:extLst>
                <a:ext uri="{FF2B5EF4-FFF2-40B4-BE49-F238E27FC236}">
                  <a16:creationId xmlns:a16="http://schemas.microsoft.com/office/drawing/2014/main" id="{83E42C1B-F8CB-4DF9-BB20-0B62578035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75" y="2532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Rectangle 147">
              <a:extLst>
                <a:ext uri="{FF2B5EF4-FFF2-40B4-BE49-F238E27FC236}">
                  <a16:creationId xmlns:a16="http://schemas.microsoft.com/office/drawing/2014/main" id="{2154B474-BFEE-47A2-A768-6DD5D9346B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25" y="2334"/>
              <a:ext cx="122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46" name="Freeform 148">
              <a:extLst>
                <a:ext uri="{FF2B5EF4-FFF2-40B4-BE49-F238E27FC236}">
                  <a16:creationId xmlns:a16="http://schemas.microsoft.com/office/drawing/2014/main" id="{829F497F-72EE-4EDE-A75D-70E59CAC7D55}"/>
                </a:ext>
              </a:extLst>
            </p:cNvPr>
            <p:cNvSpPr>
              <a:spLocks/>
            </p:cNvSpPr>
            <p:nvPr/>
          </p:nvSpPr>
          <p:spPr bwMode="auto">
            <a:xfrm>
              <a:off x="5885" y="2472"/>
              <a:ext cx="54" cy="108"/>
            </a:xfrm>
            <a:custGeom>
              <a:avLst/>
              <a:gdLst>
                <a:gd name="T0" fmla="*/ 0 w 54"/>
                <a:gd name="T1" fmla="*/ 0 h 108"/>
                <a:gd name="T2" fmla="*/ 54 w 54"/>
                <a:gd name="T3" fmla="*/ 54 h 108"/>
                <a:gd name="T4" fmla="*/ 0 w 54"/>
                <a:gd name="T5" fmla="*/ 108 h 108"/>
                <a:gd name="T6" fmla="*/ 0 w 54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108"/>
                <a:gd name="T14" fmla="*/ 54 w 54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108">
                  <a:moveTo>
                    <a:pt x="0" y="0"/>
                  </a:moveTo>
                  <a:lnTo>
                    <a:pt x="54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149">
              <a:extLst>
                <a:ext uri="{FF2B5EF4-FFF2-40B4-BE49-F238E27FC236}">
                  <a16:creationId xmlns:a16="http://schemas.microsoft.com/office/drawing/2014/main" id="{B60C06F8-D503-4900-8ED3-8D665CBBED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1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150">
              <a:extLst>
                <a:ext uri="{FF2B5EF4-FFF2-40B4-BE49-F238E27FC236}">
                  <a16:creationId xmlns:a16="http://schemas.microsoft.com/office/drawing/2014/main" id="{4DF20146-8B87-4509-A630-D59C213125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7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151">
              <a:extLst>
                <a:ext uri="{FF2B5EF4-FFF2-40B4-BE49-F238E27FC236}">
                  <a16:creationId xmlns:a16="http://schemas.microsoft.com/office/drawing/2014/main" id="{9EC39B23-C088-44A4-9E72-9DDA4530AF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23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152">
              <a:extLst>
                <a:ext uri="{FF2B5EF4-FFF2-40B4-BE49-F238E27FC236}">
                  <a16:creationId xmlns:a16="http://schemas.microsoft.com/office/drawing/2014/main" id="{46760FCD-D18A-4D13-8707-171DC050DF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29" y="690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Rectangle 153">
              <a:extLst>
                <a:ext uri="{FF2B5EF4-FFF2-40B4-BE49-F238E27FC236}">
                  <a16:creationId xmlns:a16="http://schemas.microsoft.com/office/drawing/2014/main" id="{EE8CED41-6649-49D3-B562-E21C6D0B05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5" y="678"/>
              <a:ext cx="122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52" name="Freeform 154">
              <a:extLst>
                <a:ext uri="{FF2B5EF4-FFF2-40B4-BE49-F238E27FC236}">
                  <a16:creationId xmlns:a16="http://schemas.microsoft.com/office/drawing/2014/main" id="{6231C4D5-3B1B-4B34-A7D5-0C7103A6E14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9" y="696"/>
              <a:ext cx="108" cy="54"/>
            </a:xfrm>
            <a:custGeom>
              <a:avLst/>
              <a:gdLst>
                <a:gd name="T0" fmla="*/ 0 w 108"/>
                <a:gd name="T1" fmla="*/ 54 h 54"/>
                <a:gd name="T2" fmla="*/ 54 w 108"/>
                <a:gd name="T3" fmla="*/ 0 h 54"/>
                <a:gd name="T4" fmla="*/ 108 w 108"/>
                <a:gd name="T5" fmla="*/ 54 h 54"/>
                <a:gd name="T6" fmla="*/ 0 w 108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8"/>
                <a:gd name="T13" fmla="*/ 0 h 54"/>
                <a:gd name="T14" fmla="*/ 108 w 108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8" h="54">
                  <a:moveTo>
                    <a:pt x="0" y="54"/>
                  </a:moveTo>
                  <a:lnTo>
                    <a:pt x="54" y="0"/>
                  </a:lnTo>
                  <a:lnTo>
                    <a:pt x="108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Rectangle 155">
              <a:extLst>
                <a:ext uri="{FF2B5EF4-FFF2-40B4-BE49-F238E27FC236}">
                  <a16:creationId xmlns:a16="http://schemas.microsoft.com/office/drawing/2014/main" id="{EF3812DE-8CF3-4F31-87B2-DC902CC78C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1" y="690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156">
              <a:extLst>
                <a:ext uri="{FF2B5EF4-FFF2-40B4-BE49-F238E27FC236}">
                  <a16:creationId xmlns:a16="http://schemas.microsoft.com/office/drawing/2014/main" id="{F14FDCF0-4C17-4D28-9EA5-141487EA27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1" y="2496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Rectangle 157">
              <a:extLst>
                <a:ext uri="{FF2B5EF4-FFF2-40B4-BE49-F238E27FC236}">
                  <a16:creationId xmlns:a16="http://schemas.microsoft.com/office/drawing/2014/main" id="{827906C3-18A9-4AE2-8BB2-18EB5E6E95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1" y="2562"/>
              <a:ext cx="326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56" name="Line 158">
              <a:extLst>
                <a:ext uri="{FF2B5EF4-FFF2-40B4-BE49-F238E27FC236}">
                  <a16:creationId xmlns:a16="http://schemas.microsoft.com/office/drawing/2014/main" id="{9DB3D2D7-C712-4BE4-BE01-B12AC23338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71" y="2496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Rectangle 159">
              <a:extLst>
                <a:ext uri="{FF2B5EF4-FFF2-40B4-BE49-F238E27FC236}">
                  <a16:creationId xmlns:a16="http://schemas.microsoft.com/office/drawing/2014/main" id="{6FE25AE4-E26C-43E2-AC21-7985F82410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1" y="2562"/>
              <a:ext cx="326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58" name="Line 160">
              <a:extLst>
                <a:ext uri="{FF2B5EF4-FFF2-40B4-BE49-F238E27FC236}">
                  <a16:creationId xmlns:a16="http://schemas.microsoft.com/office/drawing/2014/main" id="{8F638BF6-6069-4557-BAEF-170CD22DDE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7" y="2496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Rectangle 161">
              <a:extLst>
                <a:ext uri="{FF2B5EF4-FFF2-40B4-BE49-F238E27FC236}">
                  <a16:creationId xmlns:a16="http://schemas.microsoft.com/office/drawing/2014/main" id="{2247F153-99D9-4CD7-9D24-4AB3FAF6A1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7" y="2562"/>
              <a:ext cx="326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60" name="Rectangle 162">
              <a:extLst>
                <a:ext uri="{FF2B5EF4-FFF2-40B4-BE49-F238E27FC236}">
                  <a16:creationId xmlns:a16="http://schemas.microsoft.com/office/drawing/2014/main" id="{E31F15AD-043A-4E9D-B447-119FD70F8D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7" y="2562"/>
              <a:ext cx="163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61" name="Line 163">
              <a:extLst>
                <a:ext uri="{FF2B5EF4-FFF2-40B4-BE49-F238E27FC236}">
                  <a16:creationId xmlns:a16="http://schemas.microsoft.com/office/drawing/2014/main" id="{8791EA23-43AB-4F7E-A944-69930C8732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9" y="2496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" name="Rectangle 164">
              <a:extLst>
                <a:ext uri="{FF2B5EF4-FFF2-40B4-BE49-F238E27FC236}">
                  <a16:creationId xmlns:a16="http://schemas.microsoft.com/office/drawing/2014/main" id="{D59C872E-5287-44F8-8A3E-A847DD323E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5" y="2562"/>
              <a:ext cx="163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63" name="Line 165">
              <a:extLst>
                <a:ext uri="{FF2B5EF4-FFF2-40B4-BE49-F238E27FC236}">
                  <a16:creationId xmlns:a16="http://schemas.microsoft.com/office/drawing/2014/main" id="{3D3C04AF-2E55-4610-AC9C-72B77C018C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9" y="2496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Rectangle 166">
              <a:extLst>
                <a:ext uri="{FF2B5EF4-FFF2-40B4-BE49-F238E27FC236}">
                  <a16:creationId xmlns:a16="http://schemas.microsoft.com/office/drawing/2014/main" id="{EA61268E-48DB-42CC-94FC-EB9C55CB1C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5" y="2562"/>
              <a:ext cx="163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65" name="Rectangle 167">
              <a:extLst>
                <a:ext uri="{FF2B5EF4-FFF2-40B4-BE49-F238E27FC236}">
                  <a16:creationId xmlns:a16="http://schemas.microsoft.com/office/drawing/2014/main" id="{2ED2A913-6622-45F9-89B9-025D16F74E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7" y="3378"/>
              <a:ext cx="326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66" name="Line 168">
              <a:extLst>
                <a:ext uri="{FF2B5EF4-FFF2-40B4-BE49-F238E27FC236}">
                  <a16:creationId xmlns:a16="http://schemas.microsoft.com/office/drawing/2014/main" id="{17E35B53-CD88-47E5-9FAE-45F1795AB3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93" y="3438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7" name="Rectangle 169">
              <a:extLst>
                <a:ext uri="{FF2B5EF4-FFF2-40B4-BE49-F238E27FC236}">
                  <a16:creationId xmlns:a16="http://schemas.microsoft.com/office/drawing/2014/main" id="{D2C4961A-C6AD-49ED-B30F-D6D76C5A9B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7" y="2922"/>
              <a:ext cx="326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68" name="Line 170">
              <a:extLst>
                <a:ext uri="{FF2B5EF4-FFF2-40B4-BE49-F238E27FC236}">
                  <a16:creationId xmlns:a16="http://schemas.microsoft.com/office/drawing/2014/main" id="{A7A91D4B-0846-48FB-8E56-A9D76C222D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93" y="2982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9" name="Rectangle 171">
              <a:extLst>
                <a:ext uri="{FF2B5EF4-FFF2-40B4-BE49-F238E27FC236}">
                  <a16:creationId xmlns:a16="http://schemas.microsoft.com/office/drawing/2014/main" id="{8FBCE6E8-6653-4359-838A-B601B27EDA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7" y="2004"/>
              <a:ext cx="163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0" name="Line 172">
              <a:extLst>
                <a:ext uri="{FF2B5EF4-FFF2-40B4-BE49-F238E27FC236}">
                  <a16:creationId xmlns:a16="http://schemas.microsoft.com/office/drawing/2014/main" id="{BBECCD71-6738-4C34-9BAB-13EB62A8BB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93" y="2064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" name="Rectangle 173">
              <a:extLst>
                <a:ext uri="{FF2B5EF4-FFF2-40B4-BE49-F238E27FC236}">
                  <a16:creationId xmlns:a16="http://schemas.microsoft.com/office/drawing/2014/main" id="{8091E0DE-4119-4BCB-87ED-EF9F55B7AE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7" y="1548"/>
              <a:ext cx="163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72" name="Line 174">
              <a:extLst>
                <a:ext uri="{FF2B5EF4-FFF2-40B4-BE49-F238E27FC236}">
                  <a16:creationId xmlns:a16="http://schemas.microsoft.com/office/drawing/2014/main" id="{C1520BFC-D165-4CCB-9D5C-B73CA45F47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93" y="1608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" name="Rectangle 175">
              <a:extLst>
                <a:ext uri="{FF2B5EF4-FFF2-40B4-BE49-F238E27FC236}">
                  <a16:creationId xmlns:a16="http://schemas.microsoft.com/office/drawing/2014/main" id="{B35F3CE1-F07A-436D-AD0D-CB0000CC52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7" y="1092"/>
              <a:ext cx="163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74" name="Line 176">
              <a:extLst>
                <a:ext uri="{FF2B5EF4-FFF2-40B4-BE49-F238E27FC236}">
                  <a16:creationId xmlns:a16="http://schemas.microsoft.com/office/drawing/2014/main" id="{AA8C10E9-FDD9-4EF8-B52A-9BA120316B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93" y="1152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7" name="Rectangle 179">
              <a:extLst>
                <a:ext uri="{FF2B5EF4-FFF2-40B4-BE49-F238E27FC236}">
                  <a16:creationId xmlns:a16="http://schemas.microsoft.com/office/drawing/2014/main" id="{BA382FCE-ABA8-458F-A26A-E09951C154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1" y="690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378433C2-4AD2-41E1-B945-0E9026649F1E}"/>
              </a:ext>
            </a:extLst>
          </p:cNvPr>
          <p:cNvGrpSpPr/>
          <p:nvPr/>
        </p:nvGrpSpPr>
        <p:grpSpPr>
          <a:xfrm>
            <a:off x="3091679" y="991808"/>
            <a:ext cx="2016898" cy="2417762"/>
            <a:chOff x="1437221" y="2996952"/>
            <a:chExt cx="1888911" cy="2417762"/>
          </a:xfrm>
        </p:grpSpPr>
        <p:sp>
          <p:nvSpPr>
            <p:cNvPr id="78" name="Freeform 177">
              <a:extLst>
                <a:ext uri="{FF2B5EF4-FFF2-40B4-BE49-F238E27FC236}">
                  <a16:creationId xmlns:a16="http://schemas.microsoft.com/office/drawing/2014/main" id="{DB5155D1-617B-407D-9F97-106D686AEF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7221" y="5138774"/>
              <a:ext cx="39517" cy="275940"/>
            </a:xfrm>
            <a:custGeom>
              <a:avLst/>
              <a:gdLst>
                <a:gd name="T0" fmla="*/ 360 w 10"/>
                <a:gd name="T1" fmla="*/ 0 h 63"/>
                <a:gd name="T2" fmla="*/ 288 w 10"/>
                <a:gd name="T3" fmla="*/ 432 h 63"/>
                <a:gd name="T4" fmla="*/ 216 w 10"/>
                <a:gd name="T5" fmla="*/ 900 h 63"/>
                <a:gd name="T6" fmla="*/ 144 w 10"/>
                <a:gd name="T7" fmla="*/ 1368 h 63"/>
                <a:gd name="T8" fmla="*/ 72 w 10"/>
                <a:gd name="T9" fmla="*/ 1836 h 63"/>
                <a:gd name="T10" fmla="*/ 0 w 10"/>
                <a:gd name="T11" fmla="*/ 2268 h 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"/>
                <a:gd name="T19" fmla="*/ 0 h 63"/>
                <a:gd name="T20" fmla="*/ 10 w 10"/>
                <a:gd name="T21" fmla="*/ 63 h 6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" h="63">
                  <a:moveTo>
                    <a:pt x="10" y="0"/>
                  </a:moveTo>
                  <a:lnTo>
                    <a:pt x="8" y="12"/>
                  </a:lnTo>
                  <a:lnTo>
                    <a:pt x="6" y="25"/>
                  </a:lnTo>
                  <a:lnTo>
                    <a:pt x="4" y="38"/>
                  </a:lnTo>
                  <a:lnTo>
                    <a:pt x="2" y="51"/>
                  </a:lnTo>
                  <a:lnTo>
                    <a:pt x="0" y="63"/>
                  </a:lnTo>
                </a:path>
              </a:pathLst>
            </a:cu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9" name="Freeform 178">
              <a:extLst>
                <a:ext uri="{FF2B5EF4-FFF2-40B4-BE49-F238E27FC236}">
                  <a16:creationId xmlns:a16="http://schemas.microsoft.com/office/drawing/2014/main" id="{D6876B0C-C597-417C-8B80-A5B83BE67F5A}"/>
                </a:ext>
              </a:extLst>
            </p:cNvPr>
            <p:cNvSpPr>
              <a:spLocks/>
            </p:cNvSpPr>
            <p:nvPr/>
          </p:nvSpPr>
          <p:spPr bwMode="auto">
            <a:xfrm>
              <a:off x="1476738" y="2996952"/>
              <a:ext cx="1849394" cy="2141822"/>
            </a:xfrm>
            <a:custGeom>
              <a:avLst/>
              <a:gdLst>
                <a:gd name="T0" fmla="*/ 216 w 468"/>
                <a:gd name="T1" fmla="*/ 16308 h 489"/>
                <a:gd name="T2" fmla="*/ 504 w 468"/>
                <a:gd name="T3" fmla="*/ 14724 h 489"/>
                <a:gd name="T4" fmla="*/ 792 w 468"/>
                <a:gd name="T5" fmla="*/ 13284 h 489"/>
                <a:gd name="T6" fmla="*/ 1080 w 468"/>
                <a:gd name="T7" fmla="*/ 12024 h 489"/>
                <a:gd name="T8" fmla="*/ 1368 w 468"/>
                <a:gd name="T9" fmla="*/ 10872 h 489"/>
                <a:gd name="T10" fmla="*/ 1656 w 468"/>
                <a:gd name="T11" fmla="*/ 9828 h 489"/>
                <a:gd name="T12" fmla="*/ 1944 w 468"/>
                <a:gd name="T13" fmla="*/ 8928 h 489"/>
                <a:gd name="T14" fmla="*/ 2232 w 468"/>
                <a:gd name="T15" fmla="*/ 8172 h 489"/>
                <a:gd name="T16" fmla="*/ 2520 w 468"/>
                <a:gd name="T17" fmla="*/ 7488 h 489"/>
                <a:gd name="T18" fmla="*/ 2808 w 468"/>
                <a:gd name="T19" fmla="*/ 6948 h 489"/>
                <a:gd name="T20" fmla="*/ 3096 w 468"/>
                <a:gd name="T21" fmla="*/ 6480 h 489"/>
                <a:gd name="T22" fmla="*/ 3384 w 468"/>
                <a:gd name="T23" fmla="*/ 6156 h 489"/>
                <a:gd name="T24" fmla="*/ 3672 w 468"/>
                <a:gd name="T25" fmla="*/ 5868 h 489"/>
                <a:gd name="T26" fmla="*/ 3960 w 468"/>
                <a:gd name="T27" fmla="*/ 5688 h 489"/>
                <a:gd name="T28" fmla="*/ 4248 w 468"/>
                <a:gd name="T29" fmla="*/ 5616 h 489"/>
                <a:gd name="T30" fmla="*/ 4536 w 468"/>
                <a:gd name="T31" fmla="*/ 5580 h 489"/>
                <a:gd name="T32" fmla="*/ 4824 w 468"/>
                <a:gd name="T33" fmla="*/ 5652 h 489"/>
                <a:gd name="T34" fmla="*/ 5112 w 468"/>
                <a:gd name="T35" fmla="*/ 5760 h 489"/>
                <a:gd name="T36" fmla="*/ 5400 w 468"/>
                <a:gd name="T37" fmla="*/ 5940 h 489"/>
                <a:gd name="T38" fmla="*/ 5688 w 468"/>
                <a:gd name="T39" fmla="*/ 6192 h 489"/>
                <a:gd name="T40" fmla="*/ 5976 w 468"/>
                <a:gd name="T41" fmla="*/ 6444 h 489"/>
                <a:gd name="T42" fmla="*/ 6264 w 468"/>
                <a:gd name="T43" fmla="*/ 6768 h 489"/>
                <a:gd name="T44" fmla="*/ 6552 w 468"/>
                <a:gd name="T45" fmla="*/ 7128 h 489"/>
                <a:gd name="T46" fmla="*/ 6840 w 468"/>
                <a:gd name="T47" fmla="*/ 7524 h 489"/>
                <a:gd name="T48" fmla="*/ 7128 w 468"/>
                <a:gd name="T49" fmla="*/ 7956 h 489"/>
                <a:gd name="T50" fmla="*/ 7416 w 468"/>
                <a:gd name="T51" fmla="*/ 8424 h 489"/>
                <a:gd name="T52" fmla="*/ 7704 w 468"/>
                <a:gd name="T53" fmla="*/ 8856 h 489"/>
                <a:gd name="T54" fmla="*/ 7992 w 468"/>
                <a:gd name="T55" fmla="*/ 9324 h 489"/>
                <a:gd name="T56" fmla="*/ 8280 w 468"/>
                <a:gd name="T57" fmla="*/ 9828 h 489"/>
                <a:gd name="T58" fmla="*/ 8568 w 468"/>
                <a:gd name="T59" fmla="*/ 10296 h 489"/>
                <a:gd name="T60" fmla="*/ 8856 w 468"/>
                <a:gd name="T61" fmla="*/ 10764 h 489"/>
                <a:gd name="T62" fmla="*/ 9144 w 468"/>
                <a:gd name="T63" fmla="*/ 11232 h 489"/>
                <a:gd name="T64" fmla="*/ 9432 w 468"/>
                <a:gd name="T65" fmla="*/ 11664 h 489"/>
                <a:gd name="T66" fmla="*/ 9720 w 468"/>
                <a:gd name="T67" fmla="*/ 12096 h 489"/>
                <a:gd name="T68" fmla="*/ 10008 w 468"/>
                <a:gd name="T69" fmla="*/ 12456 h 489"/>
                <a:gd name="T70" fmla="*/ 10296 w 468"/>
                <a:gd name="T71" fmla="*/ 12816 h 489"/>
                <a:gd name="T72" fmla="*/ 10584 w 468"/>
                <a:gd name="T73" fmla="*/ 13140 h 489"/>
                <a:gd name="T74" fmla="*/ 10872 w 468"/>
                <a:gd name="T75" fmla="*/ 13428 h 489"/>
                <a:gd name="T76" fmla="*/ 11160 w 468"/>
                <a:gd name="T77" fmla="*/ 13644 h 489"/>
                <a:gd name="T78" fmla="*/ 11448 w 468"/>
                <a:gd name="T79" fmla="*/ 13824 h 489"/>
                <a:gd name="T80" fmla="*/ 11736 w 468"/>
                <a:gd name="T81" fmla="*/ 13932 h 489"/>
                <a:gd name="T82" fmla="*/ 12024 w 468"/>
                <a:gd name="T83" fmla="*/ 14004 h 489"/>
                <a:gd name="T84" fmla="*/ 12312 w 468"/>
                <a:gd name="T85" fmla="*/ 13968 h 489"/>
                <a:gd name="T86" fmla="*/ 12600 w 468"/>
                <a:gd name="T87" fmla="*/ 13860 h 489"/>
                <a:gd name="T88" fmla="*/ 12888 w 468"/>
                <a:gd name="T89" fmla="*/ 13680 h 489"/>
                <a:gd name="T90" fmla="*/ 13176 w 468"/>
                <a:gd name="T91" fmla="*/ 13428 h 489"/>
                <a:gd name="T92" fmla="*/ 13464 w 468"/>
                <a:gd name="T93" fmla="*/ 13068 h 489"/>
                <a:gd name="T94" fmla="*/ 13752 w 468"/>
                <a:gd name="T95" fmla="*/ 12600 h 489"/>
                <a:gd name="T96" fmla="*/ 14040 w 468"/>
                <a:gd name="T97" fmla="*/ 12060 h 489"/>
                <a:gd name="T98" fmla="*/ 14328 w 468"/>
                <a:gd name="T99" fmla="*/ 11376 h 489"/>
                <a:gd name="T100" fmla="*/ 14616 w 468"/>
                <a:gd name="T101" fmla="*/ 10584 h 489"/>
                <a:gd name="T102" fmla="*/ 14904 w 468"/>
                <a:gd name="T103" fmla="*/ 9684 h 489"/>
                <a:gd name="T104" fmla="*/ 15192 w 468"/>
                <a:gd name="T105" fmla="*/ 8640 h 489"/>
                <a:gd name="T106" fmla="*/ 15480 w 468"/>
                <a:gd name="T107" fmla="*/ 7488 h 489"/>
                <a:gd name="T108" fmla="*/ 15768 w 468"/>
                <a:gd name="T109" fmla="*/ 6192 h 489"/>
                <a:gd name="T110" fmla="*/ 16056 w 468"/>
                <a:gd name="T111" fmla="*/ 4752 h 489"/>
                <a:gd name="T112" fmla="*/ 16344 w 468"/>
                <a:gd name="T113" fmla="*/ 3168 h 489"/>
                <a:gd name="T114" fmla="*/ 16632 w 468"/>
                <a:gd name="T115" fmla="*/ 1440 h 48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468"/>
                <a:gd name="T175" fmla="*/ 0 h 489"/>
                <a:gd name="T176" fmla="*/ 468 w 468"/>
                <a:gd name="T177" fmla="*/ 489 h 489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468" h="489">
                  <a:moveTo>
                    <a:pt x="0" y="489"/>
                  </a:moveTo>
                  <a:lnTo>
                    <a:pt x="2" y="476"/>
                  </a:lnTo>
                  <a:lnTo>
                    <a:pt x="4" y="465"/>
                  </a:lnTo>
                  <a:lnTo>
                    <a:pt x="6" y="453"/>
                  </a:lnTo>
                  <a:lnTo>
                    <a:pt x="8" y="442"/>
                  </a:lnTo>
                  <a:lnTo>
                    <a:pt x="10" y="431"/>
                  </a:lnTo>
                  <a:lnTo>
                    <a:pt x="12" y="420"/>
                  </a:lnTo>
                  <a:lnTo>
                    <a:pt x="14" y="409"/>
                  </a:lnTo>
                  <a:lnTo>
                    <a:pt x="16" y="399"/>
                  </a:lnTo>
                  <a:lnTo>
                    <a:pt x="18" y="389"/>
                  </a:lnTo>
                  <a:lnTo>
                    <a:pt x="20" y="379"/>
                  </a:lnTo>
                  <a:lnTo>
                    <a:pt x="22" y="369"/>
                  </a:lnTo>
                  <a:lnTo>
                    <a:pt x="24" y="360"/>
                  </a:lnTo>
                  <a:lnTo>
                    <a:pt x="26" y="351"/>
                  </a:lnTo>
                  <a:lnTo>
                    <a:pt x="28" y="342"/>
                  </a:lnTo>
                  <a:lnTo>
                    <a:pt x="30" y="334"/>
                  </a:lnTo>
                  <a:lnTo>
                    <a:pt x="32" y="325"/>
                  </a:lnTo>
                  <a:lnTo>
                    <a:pt x="34" y="317"/>
                  </a:lnTo>
                  <a:lnTo>
                    <a:pt x="36" y="309"/>
                  </a:lnTo>
                  <a:lnTo>
                    <a:pt x="38" y="302"/>
                  </a:lnTo>
                  <a:lnTo>
                    <a:pt x="40" y="294"/>
                  </a:lnTo>
                  <a:lnTo>
                    <a:pt x="42" y="287"/>
                  </a:lnTo>
                  <a:lnTo>
                    <a:pt x="44" y="280"/>
                  </a:lnTo>
                  <a:lnTo>
                    <a:pt x="46" y="273"/>
                  </a:lnTo>
                  <a:lnTo>
                    <a:pt x="48" y="267"/>
                  </a:lnTo>
                  <a:lnTo>
                    <a:pt x="50" y="260"/>
                  </a:lnTo>
                  <a:lnTo>
                    <a:pt x="52" y="254"/>
                  </a:lnTo>
                  <a:lnTo>
                    <a:pt x="54" y="248"/>
                  </a:lnTo>
                  <a:lnTo>
                    <a:pt x="56" y="243"/>
                  </a:lnTo>
                  <a:lnTo>
                    <a:pt x="58" y="237"/>
                  </a:lnTo>
                  <a:lnTo>
                    <a:pt x="60" y="232"/>
                  </a:lnTo>
                  <a:lnTo>
                    <a:pt x="62" y="227"/>
                  </a:lnTo>
                  <a:lnTo>
                    <a:pt x="64" y="222"/>
                  </a:lnTo>
                  <a:lnTo>
                    <a:pt x="66" y="217"/>
                  </a:lnTo>
                  <a:lnTo>
                    <a:pt x="68" y="213"/>
                  </a:lnTo>
                  <a:lnTo>
                    <a:pt x="70" y="208"/>
                  </a:lnTo>
                  <a:lnTo>
                    <a:pt x="72" y="204"/>
                  </a:lnTo>
                  <a:lnTo>
                    <a:pt x="74" y="200"/>
                  </a:lnTo>
                  <a:lnTo>
                    <a:pt x="76" y="197"/>
                  </a:lnTo>
                  <a:lnTo>
                    <a:pt x="78" y="193"/>
                  </a:lnTo>
                  <a:lnTo>
                    <a:pt x="80" y="190"/>
                  </a:lnTo>
                  <a:lnTo>
                    <a:pt x="82" y="186"/>
                  </a:lnTo>
                  <a:lnTo>
                    <a:pt x="84" y="183"/>
                  </a:lnTo>
                  <a:lnTo>
                    <a:pt x="86" y="180"/>
                  </a:lnTo>
                  <a:lnTo>
                    <a:pt x="88" y="178"/>
                  </a:lnTo>
                  <a:lnTo>
                    <a:pt x="90" y="175"/>
                  </a:lnTo>
                  <a:lnTo>
                    <a:pt x="92" y="173"/>
                  </a:lnTo>
                  <a:lnTo>
                    <a:pt x="94" y="171"/>
                  </a:lnTo>
                  <a:lnTo>
                    <a:pt x="96" y="169"/>
                  </a:lnTo>
                  <a:lnTo>
                    <a:pt x="98" y="167"/>
                  </a:lnTo>
                  <a:lnTo>
                    <a:pt x="100" y="165"/>
                  </a:lnTo>
                  <a:lnTo>
                    <a:pt x="102" y="163"/>
                  </a:lnTo>
                  <a:lnTo>
                    <a:pt x="104" y="162"/>
                  </a:lnTo>
                  <a:lnTo>
                    <a:pt x="106" y="161"/>
                  </a:lnTo>
                  <a:lnTo>
                    <a:pt x="108" y="159"/>
                  </a:lnTo>
                  <a:lnTo>
                    <a:pt x="110" y="158"/>
                  </a:lnTo>
                  <a:lnTo>
                    <a:pt x="112" y="158"/>
                  </a:lnTo>
                  <a:lnTo>
                    <a:pt x="114" y="157"/>
                  </a:lnTo>
                  <a:lnTo>
                    <a:pt x="116" y="156"/>
                  </a:lnTo>
                  <a:lnTo>
                    <a:pt x="118" y="156"/>
                  </a:lnTo>
                  <a:lnTo>
                    <a:pt x="120" y="156"/>
                  </a:lnTo>
                  <a:lnTo>
                    <a:pt x="122" y="155"/>
                  </a:lnTo>
                  <a:lnTo>
                    <a:pt x="124" y="155"/>
                  </a:lnTo>
                  <a:lnTo>
                    <a:pt x="126" y="155"/>
                  </a:lnTo>
                  <a:lnTo>
                    <a:pt x="128" y="156"/>
                  </a:lnTo>
                  <a:lnTo>
                    <a:pt x="130" y="156"/>
                  </a:lnTo>
                  <a:lnTo>
                    <a:pt x="132" y="156"/>
                  </a:lnTo>
                  <a:lnTo>
                    <a:pt x="134" y="157"/>
                  </a:lnTo>
                  <a:lnTo>
                    <a:pt x="136" y="158"/>
                  </a:lnTo>
                  <a:lnTo>
                    <a:pt x="138" y="158"/>
                  </a:lnTo>
                  <a:lnTo>
                    <a:pt x="140" y="159"/>
                  </a:lnTo>
                  <a:lnTo>
                    <a:pt x="142" y="160"/>
                  </a:lnTo>
                  <a:lnTo>
                    <a:pt x="144" y="161"/>
                  </a:lnTo>
                  <a:lnTo>
                    <a:pt x="146" y="162"/>
                  </a:lnTo>
                  <a:lnTo>
                    <a:pt x="148" y="164"/>
                  </a:lnTo>
                  <a:lnTo>
                    <a:pt x="150" y="165"/>
                  </a:lnTo>
                  <a:lnTo>
                    <a:pt x="152" y="167"/>
                  </a:lnTo>
                  <a:lnTo>
                    <a:pt x="154" y="168"/>
                  </a:lnTo>
                  <a:lnTo>
                    <a:pt x="156" y="170"/>
                  </a:lnTo>
                  <a:lnTo>
                    <a:pt x="158" y="172"/>
                  </a:lnTo>
                  <a:lnTo>
                    <a:pt x="160" y="173"/>
                  </a:lnTo>
                  <a:lnTo>
                    <a:pt x="162" y="175"/>
                  </a:lnTo>
                  <a:lnTo>
                    <a:pt x="164" y="177"/>
                  </a:lnTo>
                  <a:lnTo>
                    <a:pt x="166" y="179"/>
                  </a:lnTo>
                  <a:lnTo>
                    <a:pt x="168" y="182"/>
                  </a:lnTo>
                  <a:lnTo>
                    <a:pt x="170" y="184"/>
                  </a:lnTo>
                  <a:lnTo>
                    <a:pt x="172" y="186"/>
                  </a:lnTo>
                  <a:lnTo>
                    <a:pt x="174" y="188"/>
                  </a:lnTo>
                  <a:lnTo>
                    <a:pt x="176" y="191"/>
                  </a:lnTo>
                  <a:lnTo>
                    <a:pt x="178" y="193"/>
                  </a:lnTo>
                  <a:lnTo>
                    <a:pt x="180" y="196"/>
                  </a:lnTo>
                  <a:lnTo>
                    <a:pt x="182" y="198"/>
                  </a:lnTo>
                  <a:lnTo>
                    <a:pt x="184" y="201"/>
                  </a:lnTo>
                  <a:lnTo>
                    <a:pt x="186" y="204"/>
                  </a:lnTo>
                  <a:lnTo>
                    <a:pt x="188" y="207"/>
                  </a:lnTo>
                  <a:lnTo>
                    <a:pt x="190" y="209"/>
                  </a:lnTo>
                  <a:lnTo>
                    <a:pt x="192" y="212"/>
                  </a:lnTo>
                  <a:lnTo>
                    <a:pt x="194" y="215"/>
                  </a:lnTo>
                  <a:lnTo>
                    <a:pt x="196" y="218"/>
                  </a:lnTo>
                  <a:lnTo>
                    <a:pt x="198" y="221"/>
                  </a:lnTo>
                  <a:lnTo>
                    <a:pt x="200" y="224"/>
                  </a:lnTo>
                  <a:lnTo>
                    <a:pt x="202" y="227"/>
                  </a:lnTo>
                  <a:lnTo>
                    <a:pt x="204" y="230"/>
                  </a:lnTo>
                  <a:lnTo>
                    <a:pt x="206" y="234"/>
                  </a:lnTo>
                  <a:lnTo>
                    <a:pt x="208" y="237"/>
                  </a:lnTo>
                  <a:lnTo>
                    <a:pt x="210" y="240"/>
                  </a:lnTo>
                  <a:lnTo>
                    <a:pt x="212" y="243"/>
                  </a:lnTo>
                  <a:lnTo>
                    <a:pt x="214" y="246"/>
                  </a:lnTo>
                  <a:lnTo>
                    <a:pt x="216" y="250"/>
                  </a:lnTo>
                  <a:lnTo>
                    <a:pt x="218" y="253"/>
                  </a:lnTo>
                  <a:lnTo>
                    <a:pt x="220" y="256"/>
                  </a:lnTo>
                  <a:lnTo>
                    <a:pt x="222" y="259"/>
                  </a:lnTo>
                  <a:lnTo>
                    <a:pt x="224" y="263"/>
                  </a:lnTo>
                  <a:lnTo>
                    <a:pt x="226" y="266"/>
                  </a:lnTo>
                  <a:lnTo>
                    <a:pt x="228" y="269"/>
                  </a:lnTo>
                  <a:lnTo>
                    <a:pt x="230" y="273"/>
                  </a:lnTo>
                  <a:lnTo>
                    <a:pt x="232" y="276"/>
                  </a:lnTo>
                  <a:lnTo>
                    <a:pt x="234" y="279"/>
                  </a:lnTo>
                  <a:lnTo>
                    <a:pt x="236" y="282"/>
                  </a:lnTo>
                  <a:lnTo>
                    <a:pt x="238" y="286"/>
                  </a:lnTo>
                  <a:lnTo>
                    <a:pt x="240" y="289"/>
                  </a:lnTo>
                  <a:lnTo>
                    <a:pt x="242" y="292"/>
                  </a:lnTo>
                  <a:lnTo>
                    <a:pt x="244" y="296"/>
                  </a:lnTo>
                  <a:lnTo>
                    <a:pt x="246" y="299"/>
                  </a:lnTo>
                  <a:lnTo>
                    <a:pt x="248" y="302"/>
                  </a:lnTo>
                  <a:lnTo>
                    <a:pt x="250" y="305"/>
                  </a:lnTo>
                  <a:lnTo>
                    <a:pt x="252" y="308"/>
                  </a:lnTo>
                  <a:lnTo>
                    <a:pt x="254" y="312"/>
                  </a:lnTo>
                  <a:lnTo>
                    <a:pt x="256" y="315"/>
                  </a:lnTo>
                  <a:lnTo>
                    <a:pt x="258" y="318"/>
                  </a:lnTo>
                  <a:lnTo>
                    <a:pt x="260" y="321"/>
                  </a:lnTo>
                  <a:lnTo>
                    <a:pt x="262" y="324"/>
                  </a:lnTo>
                  <a:lnTo>
                    <a:pt x="264" y="327"/>
                  </a:lnTo>
                  <a:lnTo>
                    <a:pt x="266" y="330"/>
                  </a:lnTo>
                  <a:lnTo>
                    <a:pt x="268" y="333"/>
                  </a:lnTo>
                  <a:lnTo>
                    <a:pt x="270" y="336"/>
                  </a:lnTo>
                  <a:lnTo>
                    <a:pt x="272" y="338"/>
                  </a:lnTo>
                  <a:lnTo>
                    <a:pt x="274" y="341"/>
                  </a:lnTo>
                  <a:lnTo>
                    <a:pt x="276" y="344"/>
                  </a:lnTo>
                  <a:lnTo>
                    <a:pt x="278" y="346"/>
                  </a:lnTo>
                  <a:lnTo>
                    <a:pt x="280" y="349"/>
                  </a:lnTo>
                  <a:lnTo>
                    <a:pt x="282" y="352"/>
                  </a:lnTo>
                  <a:lnTo>
                    <a:pt x="284" y="354"/>
                  </a:lnTo>
                  <a:lnTo>
                    <a:pt x="286" y="356"/>
                  </a:lnTo>
                  <a:lnTo>
                    <a:pt x="288" y="359"/>
                  </a:lnTo>
                  <a:lnTo>
                    <a:pt x="290" y="361"/>
                  </a:lnTo>
                  <a:lnTo>
                    <a:pt x="292" y="363"/>
                  </a:lnTo>
                  <a:lnTo>
                    <a:pt x="294" y="365"/>
                  </a:lnTo>
                  <a:lnTo>
                    <a:pt x="296" y="367"/>
                  </a:lnTo>
                  <a:lnTo>
                    <a:pt x="298" y="369"/>
                  </a:lnTo>
                  <a:lnTo>
                    <a:pt x="300" y="371"/>
                  </a:lnTo>
                  <a:lnTo>
                    <a:pt x="302" y="373"/>
                  </a:lnTo>
                  <a:lnTo>
                    <a:pt x="304" y="375"/>
                  </a:lnTo>
                  <a:lnTo>
                    <a:pt x="306" y="376"/>
                  </a:lnTo>
                  <a:lnTo>
                    <a:pt x="308" y="378"/>
                  </a:lnTo>
                  <a:lnTo>
                    <a:pt x="310" y="379"/>
                  </a:lnTo>
                  <a:lnTo>
                    <a:pt x="312" y="381"/>
                  </a:lnTo>
                  <a:lnTo>
                    <a:pt x="314" y="382"/>
                  </a:lnTo>
                  <a:lnTo>
                    <a:pt x="316" y="383"/>
                  </a:lnTo>
                  <a:lnTo>
                    <a:pt x="318" y="384"/>
                  </a:lnTo>
                  <a:lnTo>
                    <a:pt x="320" y="385"/>
                  </a:lnTo>
                  <a:lnTo>
                    <a:pt x="322" y="386"/>
                  </a:lnTo>
                  <a:lnTo>
                    <a:pt x="324" y="387"/>
                  </a:lnTo>
                  <a:lnTo>
                    <a:pt x="326" y="387"/>
                  </a:lnTo>
                  <a:lnTo>
                    <a:pt x="328" y="388"/>
                  </a:lnTo>
                  <a:lnTo>
                    <a:pt x="330" y="388"/>
                  </a:lnTo>
                  <a:lnTo>
                    <a:pt x="332" y="389"/>
                  </a:lnTo>
                  <a:lnTo>
                    <a:pt x="334" y="389"/>
                  </a:lnTo>
                  <a:lnTo>
                    <a:pt x="336" y="389"/>
                  </a:lnTo>
                  <a:lnTo>
                    <a:pt x="338" y="389"/>
                  </a:lnTo>
                  <a:lnTo>
                    <a:pt x="340" y="389"/>
                  </a:lnTo>
                  <a:lnTo>
                    <a:pt x="342" y="388"/>
                  </a:lnTo>
                  <a:lnTo>
                    <a:pt x="344" y="388"/>
                  </a:lnTo>
                  <a:lnTo>
                    <a:pt x="346" y="387"/>
                  </a:lnTo>
                  <a:lnTo>
                    <a:pt x="348" y="386"/>
                  </a:lnTo>
                  <a:lnTo>
                    <a:pt x="350" y="385"/>
                  </a:lnTo>
                  <a:lnTo>
                    <a:pt x="352" y="384"/>
                  </a:lnTo>
                  <a:lnTo>
                    <a:pt x="354" y="383"/>
                  </a:lnTo>
                  <a:lnTo>
                    <a:pt x="356" y="382"/>
                  </a:lnTo>
                  <a:lnTo>
                    <a:pt x="358" y="380"/>
                  </a:lnTo>
                  <a:lnTo>
                    <a:pt x="360" y="379"/>
                  </a:lnTo>
                  <a:lnTo>
                    <a:pt x="362" y="377"/>
                  </a:lnTo>
                  <a:lnTo>
                    <a:pt x="364" y="375"/>
                  </a:lnTo>
                  <a:lnTo>
                    <a:pt x="366" y="373"/>
                  </a:lnTo>
                  <a:lnTo>
                    <a:pt x="368" y="371"/>
                  </a:lnTo>
                  <a:lnTo>
                    <a:pt x="370" y="368"/>
                  </a:lnTo>
                  <a:lnTo>
                    <a:pt x="372" y="366"/>
                  </a:lnTo>
                  <a:lnTo>
                    <a:pt x="374" y="363"/>
                  </a:lnTo>
                  <a:lnTo>
                    <a:pt x="376" y="360"/>
                  </a:lnTo>
                  <a:lnTo>
                    <a:pt x="378" y="357"/>
                  </a:lnTo>
                  <a:lnTo>
                    <a:pt x="380" y="354"/>
                  </a:lnTo>
                  <a:lnTo>
                    <a:pt x="382" y="350"/>
                  </a:lnTo>
                  <a:lnTo>
                    <a:pt x="384" y="347"/>
                  </a:lnTo>
                  <a:lnTo>
                    <a:pt x="386" y="343"/>
                  </a:lnTo>
                  <a:lnTo>
                    <a:pt x="388" y="339"/>
                  </a:lnTo>
                  <a:lnTo>
                    <a:pt x="390" y="335"/>
                  </a:lnTo>
                  <a:lnTo>
                    <a:pt x="392" y="330"/>
                  </a:lnTo>
                  <a:lnTo>
                    <a:pt x="394" y="326"/>
                  </a:lnTo>
                  <a:lnTo>
                    <a:pt x="396" y="321"/>
                  </a:lnTo>
                  <a:lnTo>
                    <a:pt x="398" y="316"/>
                  </a:lnTo>
                  <a:lnTo>
                    <a:pt x="400" y="311"/>
                  </a:lnTo>
                  <a:lnTo>
                    <a:pt x="402" y="305"/>
                  </a:lnTo>
                  <a:lnTo>
                    <a:pt x="404" y="300"/>
                  </a:lnTo>
                  <a:lnTo>
                    <a:pt x="406" y="294"/>
                  </a:lnTo>
                  <a:lnTo>
                    <a:pt x="408" y="288"/>
                  </a:lnTo>
                  <a:lnTo>
                    <a:pt x="410" y="282"/>
                  </a:lnTo>
                  <a:lnTo>
                    <a:pt x="412" y="276"/>
                  </a:lnTo>
                  <a:lnTo>
                    <a:pt x="414" y="269"/>
                  </a:lnTo>
                  <a:lnTo>
                    <a:pt x="416" y="262"/>
                  </a:lnTo>
                  <a:lnTo>
                    <a:pt x="418" y="255"/>
                  </a:lnTo>
                  <a:lnTo>
                    <a:pt x="420" y="248"/>
                  </a:lnTo>
                  <a:lnTo>
                    <a:pt x="422" y="240"/>
                  </a:lnTo>
                  <a:lnTo>
                    <a:pt x="424" y="233"/>
                  </a:lnTo>
                  <a:lnTo>
                    <a:pt x="426" y="225"/>
                  </a:lnTo>
                  <a:lnTo>
                    <a:pt x="428" y="216"/>
                  </a:lnTo>
                  <a:lnTo>
                    <a:pt x="430" y="208"/>
                  </a:lnTo>
                  <a:lnTo>
                    <a:pt x="432" y="199"/>
                  </a:lnTo>
                  <a:lnTo>
                    <a:pt x="434" y="190"/>
                  </a:lnTo>
                  <a:lnTo>
                    <a:pt x="436" y="181"/>
                  </a:lnTo>
                  <a:lnTo>
                    <a:pt x="438" y="172"/>
                  </a:lnTo>
                  <a:lnTo>
                    <a:pt x="440" y="162"/>
                  </a:lnTo>
                  <a:lnTo>
                    <a:pt x="442" y="152"/>
                  </a:lnTo>
                  <a:lnTo>
                    <a:pt x="444" y="142"/>
                  </a:lnTo>
                  <a:lnTo>
                    <a:pt x="446" y="132"/>
                  </a:lnTo>
                  <a:lnTo>
                    <a:pt x="448" y="121"/>
                  </a:lnTo>
                  <a:lnTo>
                    <a:pt x="450" y="110"/>
                  </a:lnTo>
                  <a:lnTo>
                    <a:pt x="452" y="99"/>
                  </a:lnTo>
                  <a:lnTo>
                    <a:pt x="454" y="88"/>
                  </a:lnTo>
                  <a:lnTo>
                    <a:pt x="456" y="76"/>
                  </a:lnTo>
                  <a:lnTo>
                    <a:pt x="458" y="64"/>
                  </a:lnTo>
                  <a:lnTo>
                    <a:pt x="460" y="52"/>
                  </a:lnTo>
                  <a:lnTo>
                    <a:pt x="462" y="40"/>
                  </a:lnTo>
                  <a:lnTo>
                    <a:pt x="464" y="27"/>
                  </a:lnTo>
                  <a:lnTo>
                    <a:pt x="466" y="14"/>
                  </a:lnTo>
                  <a:lnTo>
                    <a:pt x="468" y="0"/>
                  </a:lnTo>
                </a:path>
              </a:pathLst>
            </a:cu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81" name="Content Placeholder 2">
            <a:extLst>
              <a:ext uri="{FF2B5EF4-FFF2-40B4-BE49-F238E27FC236}">
                <a16:creationId xmlns:a16="http://schemas.microsoft.com/office/drawing/2014/main" id="{D12F2964-A445-4A7C-96D7-D7660B346775}"/>
              </a:ext>
            </a:extLst>
          </p:cNvPr>
          <p:cNvSpPr txBox="1">
            <a:spLocks/>
          </p:cNvSpPr>
          <p:nvPr/>
        </p:nvSpPr>
        <p:spPr>
          <a:xfrm>
            <a:off x="6055451" y="1052073"/>
            <a:ext cx="4433037" cy="59235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/>
              <a:t>a) 0    b) -1    c) 2    d) 4    e)8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Content Placeholder 2">
                <a:extLst>
                  <a:ext uri="{FF2B5EF4-FFF2-40B4-BE49-F238E27FC236}">
                    <a16:creationId xmlns:a16="http://schemas.microsoft.com/office/drawing/2014/main" id="{37BFC380-1E19-430F-8AE1-E5B38066467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775521" y="3764820"/>
                <a:ext cx="8190223" cy="1824420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CA"/>
                  <a:t>Ex: Given that 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CA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</m:oMath>
                </a14:m>
                <a:r>
                  <a:rPr lang="en-CA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n-CA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</m:oMath>
                </a14:m>
                <a:r>
                  <a:rPr lang="en-CA"/>
                  <a:t>, what is the remainder when 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CA"/>
                  <a:t> is divided by </a:t>
                </a:r>
                <a:br>
                  <a:rPr lang="en-CA"/>
                </a:br>
                <a:r>
                  <a:rPr lang="en-CA" err="1"/>
                  <a:t>i</a:t>
                </a:r>
                <a:r>
                  <a:rPr lang="en-CA"/>
                  <a:t>) (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/>
                  <a:t>?                     ii) (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i="1" baseline="30000">
                        <a:latin typeface="Cambria Math" panose="02040503050406030204" pitchFamily="18" charset="0"/>
                      </a:rPr>
                      <m:t>2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𝑏𝑥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𝑎𝑏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/>
                  <a:t>?</a:t>
                </a:r>
              </a:p>
            </p:txBody>
          </p:sp>
        </mc:Choice>
        <mc:Fallback xmlns="">
          <p:sp>
            <p:nvSpPr>
              <p:cNvPr id="82" name="Content Placeholder 2">
                <a:extLst>
                  <a:ext uri="{FF2B5EF4-FFF2-40B4-BE49-F238E27FC236}">
                    <a16:creationId xmlns:a16="http://schemas.microsoft.com/office/drawing/2014/main" id="{37BFC380-1E19-430F-8AE1-E5B3806646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5521" y="3764820"/>
                <a:ext cx="8190223" cy="1824420"/>
              </a:xfrm>
              <a:prstGeom prst="rect">
                <a:avLst/>
              </a:prstGeom>
              <a:blipFill>
                <a:blip r:embed="rId5"/>
                <a:stretch>
                  <a:fillRect l="-1116" t="-2676" r="-10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39064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Content Placeholder 2"/>
          <p:cNvSpPr>
            <a:spLocks noGrp="1"/>
          </p:cNvSpPr>
          <p:nvPr>
            <p:ph idx="1"/>
          </p:nvPr>
        </p:nvSpPr>
        <p:spPr>
          <a:xfrm>
            <a:off x="1703512" y="836712"/>
            <a:ext cx="8856984" cy="3096344"/>
          </a:xfrm>
        </p:spPr>
        <p:txBody>
          <a:bodyPr>
            <a:normAutofit/>
          </a:bodyPr>
          <a:lstStyle/>
          <a:p>
            <a:pPr eaLnBrk="1" hangingPunct="1"/>
            <a:r>
              <a:rPr lang="en-CA"/>
              <a:t>One learning outcome in this section is to convert a function from “General Form” to “Factor Form”</a:t>
            </a:r>
          </a:p>
          <a:p>
            <a:pPr eaLnBrk="1" hangingPunct="1"/>
            <a:r>
              <a:rPr lang="en-CA"/>
              <a:t>We can use the Remainder </a:t>
            </a:r>
            <a:r>
              <a:rPr lang="en-CA" err="1"/>
              <a:t>thm</a:t>
            </a:r>
            <a:r>
              <a:rPr lang="en-CA"/>
              <a:t>. to find the first factor</a:t>
            </a:r>
          </a:p>
          <a:p>
            <a:r>
              <a:rPr lang="en-CA"/>
              <a:t>If </a:t>
            </a:r>
            <a:r>
              <a:rPr lang="en-CA" i="1"/>
              <a:t>f(k)=0</a:t>
            </a:r>
            <a:r>
              <a:rPr lang="en-CA"/>
              <a:t>  (Remainder is zero)  </a:t>
            </a:r>
            <a:r>
              <a:rPr lang="en-CA" b="1" u="sng"/>
              <a:t>then</a:t>
            </a:r>
            <a:r>
              <a:rPr lang="en-CA"/>
              <a:t> </a:t>
            </a:r>
            <a:r>
              <a:rPr lang="en-CA" i="1"/>
              <a:t>(x – k)</a:t>
            </a:r>
            <a:r>
              <a:rPr lang="en-CA"/>
              <a:t> is a factor!</a:t>
            </a:r>
          </a:p>
          <a:p>
            <a:pPr eaLnBrk="1" hangingPunct="1"/>
            <a:r>
              <a:rPr lang="en-CA"/>
              <a:t>Divide the polynomial by the 1</a:t>
            </a:r>
            <a:r>
              <a:rPr lang="en-CA" baseline="30000"/>
              <a:t>st</a:t>
            </a:r>
            <a:r>
              <a:rPr lang="en-CA"/>
              <a:t> factor to find the quotient</a:t>
            </a:r>
          </a:p>
          <a:p>
            <a:pPr eaLnBrk="1" hangingPunct="1"/>
            <a:r>
              <a:rPr lang="en-CA"/>
              <a:t>Factor the quotient until you can’t factor anymore</a:t>
            </a:r>
          </a:p>
          <a:p>
            <a:pPr eaLnBrk="1" hangingPunct="1"/>
            <a:r>
              <a:rPr lang="en-CA"/>
              <a:t>An equation in factored form can be solved easily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0469011"/>
              </p:ext>
            </p:extLst>
          </p:nvPr>
        </p:nvGraphicFramePr>
        <p:xfrm>
          <a:off x="1645774" y="4129460"/>
          <a:ext cx="3919537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46300" imgH="558800" progId="Equation.DSMT4">
                  <p:embed/>
                </p:oleObj>
              </mc:Choice>
              <mc:Fallback>
                <p:oleObj name="Equation" r:id="rId4" imgW="2146300" imgH="558800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5774" y="4129460"/>
                        <a:ext cx="3919537" cy="1096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1398100"/>
              </p:ext>
            </p:extLst>
          </p:nvPr>
        </p:nvGraphicFramePr>
        <p:xfrm>
          <a:off x="6120935" y="4077073"/>
          <a:ext cx="4521200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76500" imgH="571500" progId="Equation.DSMT4">
                  <p:embed/>
                </p:oleObj>
              </mc:Choice>
              <mc:Fallback>
                <p:oleObj name="Equation" r:id="rId6" imgW="2476500" imgH="571500" progId="Equation.DSMT4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0935" y="4077073"/>
                        <a:ext cx="4521200" cy="1120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7489614"/>
              </p:ext>
            </p:extLst>
          </p:nvPr>
        </p:nvGraphicFramePr>
        <p:xfrm>
          <a:off x="6088293" y="5211139"/>
          <a:ext cx="2385385" cy="4425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31366" imgH="228501" progId="Equation.DSMT4">
                  <p:embed/>
                </p:oleObj>
              </mc:Choice>
              <mc:Fallback>
                <p:oleObj name="Equation" r:id="rId8" imgW="1231366" imgH="228501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8293" y="5211139"/>
                        <a:ext cx="2385385" cy="4425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61186"/>
              </p:ext>
            </p:extLst>
          </p:nvPr>
        </p:nvGraphicFramePr>
        <p:xfrm>
          <a:off x="6069242" y="5721744"/>
          <a:ext cx="4203222" cy="5155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00300" imgH="266700" progId="Equation.DSMT4">
                  <p:embed/>
                </p:oleObj>
              </mc:Choice>
              <mc:Fallback>
                <p:oleObj name="Equation" r:id="rId10" imgW="2400300" imgH="266700" progId="Equation.DSMT4">
                  <p:embed/>
                  <p:pic>
                    <p:nvPicPr>
                      <p:cNvPr id="30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9242" y="5721744"/>
                        <a:ext cx="4203222" cy="51556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775520" y="116632"/>
            <a:ext cx="8280920" cy="648072"/>
          </a:xfrm>
        </p:spPr>
        <p:txBody>
          <a:bodyPr/>
          <a:lstStyle/>
          <a:p>
            <a:r>
              <a:rPr lang="en-CA" dirty="0"/>
              <a:t>IV) Converting to General Form: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8475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9084321721765c1e78434b475a698ad93964e1a"/>
  <p:tag name="GENSWF_OUTPUT_FILE_NAME" val="m10hch4.2"/>
  <p:tag name="ISPRING_RESOURCE_PATHS_HASH_2" val="cb8b786c0d5da2d6b27e5e848be29e42b97b5d"/>
  <p:tag name="ISPRING_LMS_API_VERSION" val="SCORM 2004 (2nd edition)"/>
  <p:tag name="ISPRING_ULTRA_SCORM_COURSE_ID" val="AB2A0790-A225-439D-80DD-2A3D17592212"/>
  <p:tag name="ISPRING_CMI5_LAUNCH_METHOD" val="any window"/>
  <p:tag name="ISPRING_SCORM_RATE_SLIDES" val="1"/>
  <p:tag name="ISPRINGCLOUDFOLDERID" val="1"/>
  <p:tag name="ISPRINGONLINEFOLDERID" val="1"/>
  <p:tag name="ISPRING_SCORM_PASSING_SCORE" val="100.000000"/>
  <p:tag name="ISPRING_CURRENT_PLAYER_ID" val="universal-no-video"/>
  <p:tag name="ISPRING_FIRST_PUBLISH" val="1"/>
  <p:tag name="ISPRING_ULTRA_SCORM_COURCE_TITLE" val="M12H Section 3.2 Factoring Polynomial Functions"/>
  <p:tag name="ISPRING_OUTPUT_FOLDER" val="[[&quot;\uFFFD\uFFFDQj{D1961B4B-4104-4DBD-91AB-5334FB564497}&quot;,&quot;C:\\Users\\e15108\\Documents\\Website BCMATH\\m12h\\Online Notes&quot;],[&quot;\uFFFDʾ\&quot;{58857F64-F778-46F3-A3E4-9740F72F057B}&quot;,&quot;C:\\Users\\Danny\\OneDrive - SD41\\Math 12 Hon&quot;]]"/>
  <p:tag name="ISPRING_PRESENTATION_TITLE" val="M12H Section 3.2 Factoring Polynomial Functions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watermarkUrl&quot;:&quot;https://&quot;,&quot;openWatermarkWebPageInNewWindow&quot;:&quot;T_FALSE&quot;,&quot;displayAfterEnabled&quot;:&quot;T_FALSE&quot;,&quot;displayUntilEnabled&quot;:&quot;T_FALSE&quot;,&quot;domainRestrictionEnabled&quot;:&quot;T_TRUE&quot;,&quot;domainRestriction&quot;:&quot;www.bcmath.ca;bcmath.ca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}}"/>
  <p:tag name="ISPRING_SCORM_RATE_QUIZZES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B7264A5-991E-4C94-9407-B106733CF436}:26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D0514EE-9980-4999-B365-17572B2612C8}:26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88AB6B5-ABF3-43D4-85DC-E9CC7D4F4502}:27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CF3D03C-65E9-4317-8477-6F4BFA712192}:27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3A4BA86-D204-44E5-9B52-50A5E4F26355}:27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2B96BE2-5BB4-4F0D-A01F-7CD2224A0F72}:27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0456A9D-2203-46E3-A6E6-C2AF1ACE0800}:28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C58792B-A5B6-481E-B7D0-9A726BBC4E40}:27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969B1C4-0FBC-41D1-9B38-24D55CECC26F}:27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B3744FF-5411-4C36-8619-B4AEFDCDD8CC}:27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B197BD0-6C56-4A55-B9C9-968D7DCF7A83}:25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2F3504E-D331-4B71-92B3-7DD804068E6B}:277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2386862-03E2-45A3-BE15-FCD93D78FC27}:279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9EC7599-D6AB-4F83-B1A7-0B1187112615}:28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53D7D70-9C03-49D2-8FB7-A950904DF083}:28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1460E12-0F67-45E6-94DA-5F99157D4E65}:26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7BE3CD4-E1B9-408B-9800-0C420DF71E1F}:28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6DD6EAD-8796-4268-AD65-6EED85AB1BB7}:26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DEE92D9-7F3F-4083-A6A9-D84A67B1D63F}:26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F1946C8-9783-44DD-A984-DC522040D727}:26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2F5126A-2DA3-4FA9-84E9-23D2445C81DB}:27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_activity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Teams_Channel_Section_Location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6" ma:contentTypeDescription="Create a new document." ma:contentTypeScope="" ma:versionID="54bd44896cfccb1475f10c267e8c7d46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d6e0930fe37cb96454f944250911edb2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  <xsd:element ref="ns3:Teams_Channel_Section_Location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  <xsd:element name="_activity" ma:index="43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FCF254-DA3A-4B5B-A13C-AD54E52207B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79F5B97-4530-48D2-9783-8F58BC7AAD53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0592969b-b9e0-4bc7-baa3-fba5b5725717"/>
    <ds:schemaRef ds:uri="http://purl.org/dc/terms/"/>
    <ds:schemaRef ds:uri="d00fb86e-a52e-4f2f-9300-62c8872f8705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C4836DB-2DA6-408F-B893-162C8B0FC0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59</TotalTime>
  <Words>1067</Words>
  <Application>Microsoft Office PowerPoint</Application>
  <PresentationFormat>Widescreen</PresentationFormat>
  <Paragraphs>181</Paragraphs>
  <Slides>21</Slides>
  <Notes>21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3" baseType="lpstr">
      <vt:lpstr>Century Schoolbook (body)</vt:lpstr>
      <vt:lpstr>Arial</vt:lpstr>
      <vt:lpstr>Calibri</vt:lpstr>
      <vt:lpstr>Cambria Math</vt:lpstr>
      <vt:lpstr>Century Schoolbook</vt:lpstr>
      <vt:lpstr>Courier New</vt:lpstr>
      <vt:lpstr>Gill Sans MT</vt:lpstr>
      <vt:lpstr>Times New Roman</vt:lpstr>
      <vt:lpstr>Wingdings</vt:lpstr>
      <vt:lpstr>Wingdings 2</vt:lpstr>
      <vt:lpstr>Oriel</vt:lpstr>
      <vt:lpstr>Equation</vt:lpstr>
      <vt:lpstr>Section 3.2  Factoring Polynomial Functions </vt:lpstr>
      <vt:lpstr>I) Remainder Theorem:</vt:lpstr>
      <vt:lpstr>PowerPoint Presentation</vt:lpstr>
      <vt:lpstr>II) Find the remainder using the Remainder theorem:</vt:lpstr>
      <vt:lpstr>Practice: Find the remainder using the Remainder theorem:</vt:lpstr>
      <vt:lpstr>III) Finding a Missing Constant Using the Remainder Theorem:</vt:lpstr>
      <vt:lpstr>Practice: when the equation: is divided by (3x+1) the remainder is 11. Find m</vt:lpstr>
      <vt:lpstr>PowerPoint Presentation</vt:lpstr>
      <vt:lpstr>IV) Converting to General Form:</vt:lpstr>
      <vt:lpstr>Practice: Find the roots and Equation:</vt:lpstr>
      <vt:lpstr>Practice: Given the graph, find the roots, factors, and equation in factor form:</vt:lpstr>
      <vt:lpstr>V) Factor Theorem:</vt:lpstr>
      <vt:lpstr>Ex: Which of the following is a factor of f(x)</vt:lpstr>
      <vt:lpstr>VI) Steps for Breaking Down a Polynomial Function from General to Factored Form:</vt:lpstr>
      <vt:lpstr>PowerPoint Presentation</vt:lpstr>
      <vt:lpstr>Ex: Convert the function to factor form:</vt:lpstr>
      <vt:lpstr>Ex: Convert the function to factor form:</vt:lpstr>
      <vt:lpstr>Challenge: Convert the function to factor form:</vt:lpstr>
      <vt:lpstr>Challenge: Convert the function to factor form: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M12H Section 3.2 Factoring Polynomial Functions</dc:title>
  <dc:creator>Danny Young</dc:creator>
  <cp:lastModifiedBy>Danny Young</cp:lastModifiedBy>
  <cp:revision>8</cp:revision>
  <dcterms:created xsi:type="dcterms:W3CDTF">2011-06-26T05:06:25Z</dcterms:created>
  <dcterms:modified xsi:type="dcterms:W3CDTF">2024-06-02T23:25:37Z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